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92"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74ACF-6C19-4E2F-BE1E-6D4C6185D375}" type="datetimeFigureOut">
              <a:rPr lang="en-IN" smtClean="0"/>
              <a:t>13-03-2023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7F83C-86CD-4685-8B68-49E123EED7D8}" type="slidenum">
              <a:rPr lang="en-IN" smtClean="0"/>
              <a:t>‹#›</a:t>
            </a:fld>
            <a:endParaRPr lang="en-IN"/>
          </a:p>
        </p:txBody>
      </p:sp>
    </p:spTree>
    <p:extLst>
      <p:ext uri="{BB962C8B-B14F-4D97-AF65-F5344CB8AC3E}">
        <p14:creationId xmlns:p14="http://schemas.microsoft.com/office/powerpoint/2010/main" val="252250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3</a:t>
            </a:fld>
            <a:endParaRPr lang="en-US"/>
          </a:p>
        </p:txBody>
      </p:sp>
    </p:spTree>
    <p:extLst>
      <p:ext uri="{BB962C8B-B14F-4D97-AF65-F5344CB8AC3E}">
        <p14:creationId xmlns:p14="http://schemas.microsoft.com/office/powerpoint/2010/main" val="426928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24</a:t>
            </a:fld>
            <a:endParaRPr lang="en-US"/>
          </a:p>
        </p:txBody>
      </p:sp>
    </p:spTree>
    <p:extLst>
      <p:ext uri="{BB962C8B-B14F-4D97-AF65-F5344CB8AC3E}">
        <p14:creationId xmlns:p14="http://schemas.microsoft.com/office/powerpoint/2010/main" val="2564644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25</a:t>
            </a:fld>
            <a:endParaRPr lang="en-US"/>
          </a:p>
        </p:txBody>
      </p:sp>
    </p:spTree>
    <p:extLst>
      <p:ext uri="{BB962C8B-B14F-4D97-AF65-F5344CB8AC3E}">
        <p14:creationId xmlns:p14="http://schemas.microsoft.com/office/powerpoint/2010/main" val="3236983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26</a:t>
            </a:fld>
            <a:endParaRPr lang="en-US"/>
          </a:p>
        </p:txBody>
      </p:sp>
    </p:spTree>
    <p:extLst>
      <p:ext uri="{BB962C8B-B14F-4D97-AF65-F5344CB8AC3E}">
        <p14:creationId xmlns:p14="http://schemas.microsoft.com/office/powerpoint/2010/main" val="73104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27</a:t>
            </a:fld>
            <a:endParaRPr lang="en-US"/>
          </a:p>
        </p:txBody>
      </p:sp>
    </p:spTree>
    <p:extLst>
      <p:ext uri="{BB962C8B-B14F-4D97-AF65-F5344CB8AC3E}">
        <p14:creationId xmlns:p14="http://schemas.microsoft.com/office/powerpoint/2010/main" val="317967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4</a:t>
            </a:fld>
            <a:endParaRPr lang="en-US"/>
          </a:p>
        </p:txBody>
      </p:sp>
    </p:spTree>
    <p:extLst>
      <p:ext uri="{BB962C8B-B14F-4D97-AF65-F5344CB8AC3E}">
        <p14:creationId xmlns:p14="http://schemas.microsoft.com/office/powerpoint/2010/main" val="4265574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5</a:t>
            </a:fld>
            <a:endParaRPr lang="en-US"/>
          </a:p>
        </p:txBody>
      </p:sp>
    </p:spTree>
    <p:extLst>
      <p:ext uri="{BB962C8B-B14F-4D97-AF65-F5344CB8AC3E}">
        <p14:creationId xmlns:p14="http://schemas.microsoft.com/office/powerpoint/2010/main" val="573516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6</a:t>
            </a:fld>
            <a:endParaRPr lang="en-US"/>
          </a:p>
        </p:txBody>
      </p:sp>
    </p:spTree>
    <p:extLst>
      <p:ext uri="{BB962C8B-B14F-4D97-AF65-F5344CB8AC3E}">
        <p14:creationId xmlns:p14="http://schemas.microsoft.com/office/powerpoint/2010/main" val="3777186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7</a:t>
            </a:fld>
            <a:endParaRPr lang="en-US"/>
          </a:p>
        </p:txBody>
      </p:sp>
    </p:spTree>
    <p:extLst>
      <p:ext uri="{BB962C8B-B14F-4D97-AF65-F5344CB8AC3E}">
        <p14:creationId xmlns:p14="http://schemas.microsoft.com/office/powerpoint/2010/main" val="324899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9</a:t>
            </a:fld>
            <a:endParaRPr lang="en-US"/>
          </a:p>
        </p:txBody>
      </p:sp>
    </p:spTree>
    <p:extLst>
      <p:ext uri="{BB962C8B-B14F-4D97-AF65-F5344CB8AC3E}">
        <p14:creationId xmlns:p14="http://schemas.microsoft.com/office/powerpoint/2010/main" val="270115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10</a:t>
            </a:fld>
            <a:endParaRPr lang="en-US"/>
          </a:p>
        </p:txBody>
      </p:sp>
    </p:spTree>
    <p:extLst>
      <p:ext uri="{BB962C8B-B14F-4D97-AF65-F5344CB8AC3E}">
        <p14:creationId xmlns:p14="http://schemas.microsoft.com/office/powerpoint/2010/main" val="1438567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11</a:t>
            </a:fld>
            <a:endParaRPr lang="en-US"/>
          </a:p>
        </p:txBody>
      </p:sp>
    </p:spTree>
    <p:extLst>
      <p:ext uri="{BB962C8B-B14F-4D97-AF65-F5344CB8AC3E}">
        <p14:creationId xmlns:p14="http://schemas.microsoft.com/office/powerpoint/2010/main" val="1057041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279675-F68F-4DE9-AE4B-478B47B697C3}" type="slidenum">
              <a:rPr lang="en-US" smtClean="0"/>
              <a:pPr/>
              <a:t>12</a:t>
            </a:fld>
            <a:endParaRPr lang="en-US"/>
          </a:p>
        </p:txBody>
      </p:sp>
    </p:spTree>
    <p:extLst>
      <p:ext uri="{BB962C8B-B14F-4D97-AF65-F5344CB8AC3E}">
        <p14:creationId xmlns:p14="http://schemas.microsoft.com/office/powerpoint/2010/main" val="2473018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7EC84C2-308B-4117-84E7-F85C36A37E5A}"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D444A-9BB6-454C-95DE-5618DC1B0C0F}" type="slidenum">
              <a:rPr lang="en-IN" smtClean="0"/>
              <a:t>‹#›</a:t>
            </a:fld>
            <a:endParaRPr lang="en-IN"/>
          </a:p>
        </p:txBody>
      </p:sp>
    </p:spTree>
    <p:extLst>
      <p:ext uri="{BB962C8B-B14F-4D97-AF65-F5344CB8AC3E}">
        <p14:creationId xmlns:p14="http://schemas.microsoft.com/office/powerpoint/2010/main" val="64551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7EC84C2-308B-4117-84E7-F85C36A37E5A}"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D444A-9BB6-454C-95DE-5618DC1B0C0F}" type="slidenum">
              <a:rPr lang="en-IN" smtClean="0"/>
              <a:t>‹#›</a:t>
            </a:fld>
            <a:endParaRPr lang="en-IN"/>
          </a:p>
        </p:txBody>
      </p:sp>
    </p:spTree>
    <p:extLst>
      <p:ext uri="{BB962C8B-B14F-4D97-AF65-F5344CB8AC3E}">
        <p14:creationId xmlns:p14="http://schemas.microsoft.com/office/powerpoint/2010/main" val="957187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7EC84C2-308B-4117-84E7-F85C36A37E5A}"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D444A-9BB6-454C-95DE-5618DC1B0C0F}" type="slidenum">
              <a:rPr lang="en-IN" smtClean="0"/>
              <a:t>‹#›</a:t>
            </a:fld>
            <a:endParaRPr lang="en-IN"/>
          </a:p>
        </p:txBody>
      </p:sp>
    </p:spTree>
    <p:extLst>
      <p:ext uri="{BB962C8B-B14F-4D97-AF65-F5344CB8AC3E}">
        <p14:creationId xmlns:p14="http://schemas.microsoft.com/office/powerpoint/2010/main" val="3583651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cSld name="1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l="3293" t="3809" r="6584"/>
          <a:stretch>
            <a:fillRect/>
          </a:stretch>
        </p:blipFill>
        <p:spPr>
          <a:xfrm>
            <a:off x="0" y="6168918"/>
            <a:ext cx="813547" cy="695807"/>
          </a:xfrm>
          <a:prstGeom prst="rect">
            <a:avLst/>
          </a:prstGeom>
        </p:spPr>
      </p:pic>
      <p:sp>
        <p:nvSpPr>
          <p:cNvPr id="8" name="Rounded Rectangle 7"/>
          <p:cNvSpPr/>
          <p:nvPr userDrawn="1"/>
        </p:nvSpPr>
        <p:spPr>
          <a:xfrm>
            <a:off x="813544" y="6632154"/>
            <a:ext cx="10616453" cy="201508"/>
          </a:xfrm>
          <a:prstGeom prst="roundRect">
            <a:avLst>
              <a:gd name="adj" fmla="val 21826"/>
            </a:avLst>
          </a:prstGeom>
          <a:noFill/>
          <a:ln w="0">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0" i="0" dirty="0">
                <a:solidFill>
                  <a:srgbClr val="00B0F0"/>
                </a:solidFill>
                <a:latin typeface="Calibri" panose="020F0502020204030204" pitchFamily="34" charset="0"/>
                <a:cs typeface="Calibri" panose="020F0502020204030204" pitchFamily="34" charset="0"/>
              </a:rPr>
              <a:t>DEPARTMENT OF MECHANICAL ENGINEERING</a:t>
            </a:r>
          </a:p>
        </p:txBody>
      </p:sp>
    </p:spTree>
    <p:extLst>
      <p:ext uri="{BB962C8B-B14F-4D97-AF65-F5344CB8AC3E}">
        <p14:creationId xmlns:p14="http://schemas.microsoft.com/office/powerpoint/2010/main" val="135890849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496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7EC84C2-308B-4117-84E7-F85C36A37E5A}"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D444A-9BB6-454C-95DE-5618DC1B0C0F}" type="slidenum">
              <a:rPr lang="en-IN" smtClean="0"/>
              <a:t>‹#›</a:t>
            </a:fld>
            <a:endParaRPr lang="en-IN"/>
          </a:p>
        </p:txBody>
      </p:sp>
    </p:spTree>
    <p:extLst>
      <p:ext uri="{BB962C8B-B14F-4D97-AF65-F5344CB8AC3E}">
        <p14:creationId xmlns:p14="http://schemas.microsoft.com/office/powerpoint/2010/main" val="299815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EC84C2-308B-4117-84E7-F85C36A37E5A}"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D444A-9BB6-454C-95DE-5618DC1B0C0F}" type="slidenum">
              <a:rPr lang="en-IN" smtClean="0"/>
              <a:t>‹#›</a:t>
            </a:fld>
            <a:endParaRPr lang="en-IN"/>
          </a:p>
        </p:txBody>
      </p:sp>
    </p:spTree>
    <p:extLst>
      <p:ext uri="{BB962C8B-B14F-4D97-AF65-F5344CB8AC3E}">
        <p14:creationId xmlns:p14="http://schemas.microsoft.com/office/powerpoint/2010/main" val="2169809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7EC84C2-308B-4117-84E7-F85C36A37E5A}"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D444A-9BB6-454C-95DE-5618DC1B0C0F}" type="slidenum">
              <a:rPr lang="en-IN" smtClean="0"/>
              <a:t>‹#›</a:t>
            </a:fld>
            <a:endParaRPr lang="en-IN"/>
          </a:p>
        </p:txBody>
      </p:sp>
    </p:spTree>
    <p:extLst>
      <p:ext uri="{BB962C8B-B14F-4D97-AF65-F5344CB8AC3E}">
        <p14:creationId xmlns:p14="http://schemas.microsoft.com/office/powerpoint/2010/main" val="2376320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7EC84C2-308B-4117-84E7-F85C36A37E5A}" type="datetimeFigureOut">
              <a:rPr lang="en-IN" smtClean="0"/>
              <a:t>13-03-2023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1D444A-9BB6-454C-95DE-5618DC1B0C0F}" type="slidenum">
              <a:rPr lang="en-IN" smtClean="0"/>
              <a:t>‹#›</a:t>
            </a:fld>
            <a:endParaRPr lang="en-IN"/>
          </a:p>
        </p:txBody>
      </p:sp>
    </p:spTree>
    <p:extLst>
      <p:ext uri="{BB962C8B-B14F-4D97-AF65-F5344CB8AC3E}">
        <p14:creationId xmlns:p14="http://schemas.microsoft.com/office/powerpoint/2010/main" val="2083431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7EC84C2-308B-4117-84E7-F85C36A37E5A}" type="datetimeFigureOut">
              <a:rPr lang="en-IN" smtClean="0"/>
              <a:t>13-03-2023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1D444A-9BB6-454C-95DE-5618DC1B0C0F}" type="slidenum">
              <a:rPr lang="en-IN" smtClean="0"/>
              <a:t>‹#›</a:t>
            </a:fld>
            <a:endParaRPr lang="en-IN"/>
          </a:p>
        </p:txBody>
      </p:sp>
    </p:spTree>
    <p:extLst>
      <p:ext uri="{BB962C8B-B14F-4D97-AF65-F5344CB8AC3E}">
        <p14:creationId xmlns:p14="http://schemas.microsoft.com/office/powerpoint/2010/main" val="175097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EC84C2-308B-4117-84E7-F85C36A37E5A}" type="datetimeFigureOut">
              <a:rPr lang="en-IN" smtClean="0"/>
              <a:t>13-03-2023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1D444A-9BB6-454C-95DE-5618DC1B0C0F}" type="slidenum">
              <a:rPr lang="en-IN" smtClean="0"/>
              <a:t>‹#›</a:t>
            </a:fld>
            <a:endParaRPr lang="en-IN"/>
          </a:p>
        </p:txBody>
      </p:sp>
    </p:spTree>
    <p:extLst>
      <p:ext uri="{BB962C8B-B14F-4D97-AF65-F5344CB8AC3E}">
        <p14:creationId xmlns:p14="http://schemas.microsoft.com/office/powerpoint/2010/main" val="3572327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EC84C2-308B-4117-84E7-F85C36A37E5A}"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D444A-9BB6-454C-95DE-5618DC1B0C0F}" type="slidenum">
              <a:rPr lang="en-IN" smtClean="0"/>
              <a:t>‹#›</a:t>
            </a:fld>
            <a:endParaRPr lang="en-IN"/>
          </a:p>
        </p:txBody>
      </p:sp>
    </p:spTree>
    <p:extLst>
      <p:ext uri="{BB962C8B-B14F-4D97-AF65-F5344CB8AC3E}">
        <p14:creationId xmlns:p14="http://schemas.microsoft.com/office/powerpoint/2010/main" val="850331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EC84C2-308B-4117-84E7-F85C36A37E5A}"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D444A-9BB6-454C-95DE-5618DC1B0C0F}" type="slidenum">
              <a:rPr lang="en-IN" smtClean="0"/>
              <a:t>‹#›</a:t>
            </a:fld>
            <a:endParaRPr lang="en-IN"/>
          </a:p>
        </p:txBody>
      </p:sp>
    </p:spTree>
    <p:extLst>
      <p:ext uri="{BB962C8B-B14F-4D97-AF65-F5344CB8AC3E}">
        <p14:creationId xmlns:p14="http://schemas.microsoft.com/office/powerpoint/2010/main" val="3962894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C84C2-308B-4117-84E7-F85C36A37E5A}" type="datetimeFigureOut">
              <a:rPr lang="en-IN" smtClean="0"/>
              <a:t>13-03-2023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D444A-9BB6-454C-95DE-5618DC1B0C0F}" type="slidenum">
              <a:rPr lang="en-IN" smtClean="0"/>
              <a:t>‹#›</a:t>
            </a:fld>
            <a:endParaRPr lang="en-IN"/>
          </a:p>
        </p:txBody>
      </p:sp>
    </p:spTree>
    <p:extLst>
      <p:ext uri="{BB962C8B-B14F-4D97-AF65-F5344CB8AC3E}">
        <p14:creationId xmlns:p14="http://schemas.microsoft.com/office/powerpoint/2010/main" val="1240671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9.w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32.wmf"/></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26593" y="696687"/>
            <a:ext cx="7738814" cy="892628"/>
          </a:xfrm>
        </p:spPr>
        <p:txBody>
          <a:bodyPr>
            <a:normAutofit fontScale="90000"/>
          </a:bodyPr>
          <a:lstStyle/>
          <a:p>
            <a:r>
              <a:rPr lang="en-US" dirty="0"/>
              <a:t>Unit 5</a:t>
            </a:r>
          </a:p>
        </p:txBody>
      </p:sp>
      <p:sp>
        <p:nvSpPr>
          <p:cNvPr id="6" name="Title 3"/>
          <p:cNvSpPr txBox="1"/>
          <p:nvPr/>
        </p:nvSpPr>
        <p:spPr>
          <a:xfrm>
            <a:off x="2016370" y="2242457"/>
            <a:ext cx="8160053" cy="1872343"/>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6600" b="1" kern="1200" cap="all" spc="600" baseline="0">
                <a:solidFill>
                  <a:schemeClr val="tx2"/>
                </a:solidFill>
                <a:latin typeface="+mj-lt"/>
                <a:ea typeface="+mj-ea"/>
                <a:cs typeface="+mj-cs"/>
              </a:defRPr>
            </a:lvl1pPr>
          </a:lstStyle>
          <a:p>
            <a:r>
              <a:rPr lang="en-US" sz="3600" dirty="0"/>
              <a:t>TRANSFORMATION OF PROJECTIONS</a:t>
            </a:r>
          </a:p>
        </p:txBody>
      </p:sp>
    </p:spTree>
    <p:extLst>
      <p:ext uri="{BB962C8B-B14F-4D97-AF65-F5344CB8AC3E}">
        <p14:creationId xmlns:p14="http://schemas.microsoft.com/office/powerpoint/2010/main" val="378527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44165" y="401216"/>
            <a:ext cx="7380514" cy="523220"/>
          </a:xfrm>
          <a:prstGeom prst="rect">
            <a:avLst/>
          </a:prstGeom>
          <a:noFill/>
        </p:spPr>
        <p:txBody>
          <a:bodyPr wrap="square" rtlCol="0">
            <a:spAutoFit/>
          </a:bodyPr>
          <a:lstStyle/>
          <a:p>
            <a:r>
              <a:rPr lang="en-US" sz="2800" b="1" dirty="0"/>
              <a:t>ISOMETRIC PROJECTION</a:t>
            </a:r>
            <a:endParaRPr lang="en-IN" sz="2800" b="1" dirty="0"/>
          </a:p>
        </p:txBody>
      </p:sp>
      <p:pic>
        <p:nvPicPr>
          <p:cNvPr id="1026" name="Picture 2"/>
          <p:cNvPicPr>
            <a:picLocks noChangeAspect="1" noChangeArrowheads="1"/>
          </p:cNvPicPr>
          <p:nvPr/>
        </p:nvPicPr>
        <p:blipFill>
          <a:blip r:embed="rId3"/>
          <a:srcRect/>
          <a:stretch>
            <a:fillRect/>
          </a:stretch>
        </p:blipFill>
        <p:spPr bwMode="auto">
          <a:xfrm>
            <a:off x="3071814" y="1228725"/>
            <a:ext cx="6048375" cy="4400550"/>
          </a:xfrm>
          <a:prstGeom prst="rect">
            <a:avLst/>
          </a:prstGeom>
          <a:noFill/>
          <a:ln w="9525">
            <a:noFill/>
            <a:miter lim="800000"/>
            <a:headEnd/>
            <a:tailEnd/>
          </a:ln>
          <a:effectLst/>
        </p:spPr>
      </p:pic>
    </p:spTree>
    <p:extLst>
      <p:ext uri="{BB962C8B-B14F-4D97-AF65-F5344CB8AC3E}">
        <p14:creationId xmlns:p14="http://schemas.microsoft.com/office/powerpoint/2010/main" val="2769773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44165" y="401216"/>
            <a:ext cx="7380514" cy="523220"/>
          </a:xfrm>
          <a:prstGeom prst="rect">
            <a:avLst/>
          </a:prstGeom>
          <a:noFill/>
        </p:spPr>
        <p:txBody>
          <a:bodyPr wrap="square" rtlCol="0">
            <a:spAutoFit/>
          </a:bodyPr>
          <a:lstStyle/>
          <a:p>
            <a:r>
              <a:rPr lang="en-US" sz="2800" b="1" dirty="0"/>
              <a:t>ISOMETRIC PROJECTION</a:t>
            </a:r>
            <a:endParaRPr lang="en-IN" sz="2800" b="1" dirty="0"/>
          </a:p>
        </p:txBody>
      </p:sp>
      <p:pic>
        <p:nvPicPr>
          <p:cNvPr id="4" name="Picture 2">
            <a:extLst>
              <a:ext uri="{FF2B5EF4-FFF2-40B4-BE49-F238E27FC236}">
                <a16:creationId xmlns="" xmlns:a16="http://schemas.microsoft.com/office/drawing/2014/main" id="{1FEAE0D9-CF04-433F-9996-8278015932F9}"/>
              </a:ext>
            </a:extLst>
          </p:cNvPr>
          <p:cNvPicPr>
            <a:picLocks noChangeAspect="1" noChangeArrowheads="1"/>
          </p:cNvPicPr>
          <p:nvPr/>
        </p:nvPicPr>
        <p:blipFill>
          <a:blip r:embed="rId3"/>
          <a:srcRect/>
          <a:stretch>
            <a:fillRect/>
          </a:stretch>
        </p:blipFill>
        <p:spPr bwMode="auto">
          <a:xfrm>
            <a:off x="2934646" y="1336905"/>
            <a:ext cx="5913884" cy="5282874"/>
          </a:xfrm>
          <a:prstGeom prst="rect">
            <a:avLst/>
          </a:prstGeom>
          <a:noFill/>
          <a:ln w="9525">
            <a:noFill/>
            <a:miter lim="800000"/>
            <a:headEnd/>
            <a:tailEnd/>
          </a:ln>
          <a:effectLst/>
        </p:spPr>
      </p:pic>
    </p:spTree>
    <p:extLst>
      <p:ext uri="{BB962C8B-B14F-4D97-AF65-F5344CB8AC3E}">
        <p14:creationId xmlns:p14="http://schemas.microsoft.com/office/powerpoint/2010/main" val="3866492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44165" y="401216"/>
            <a:ext cx="7380514" cy="523220"/>
          </a:xfrm>
          <a:prstGeom prst="rect">
            <a:avLst/>
          </a:prstGeom>
          <a:noFill/>
        </p:spPr>
        <p:txBody>
          <a:bodyPr wrap="square" rtlCol="0">
            <a:spAutoFit/>
          </a:bodyPr>
          <a:lstStyle/>
          <a:p>
            <a:r>
              <a:rPr lang="en-US" sz="2800" b="1" dirty="0"/>
              <a:t>ISOMETRIC PROJECTION</a:t>
            </a:r>
            <a:endParaRPr lang="en-IN" sz="2800" b="1" dirty="0"/>
          </a:p>
        </p:txBody>
      </p:sp>
      <p:pic>
        <p:nvPicPr>
          <p:cNvPr id="2050" name="Picture 2"/>
          <p:cNvPicPr>
            <a:picLocks noChangeAspect="1" noChangeArrowheads="1"/>
          </p:cNvPicPr>
          <p:nvPr/>
        </p:nvPicPr>
        <p:blipFill>
          <a:blip r:embed="rId3"/>
          <a:srcRect/>
          <a:stretch>
            <a:fillRect/>
          </a:stretch>
        </p:blipFill>
        <p:spPr bwMode="auto">
          <a:xfrm>
            <a:off x="2535482" y="1152453"/>
            <a:ext cx="7105576" cy="5206800"/>
          </a:xfrm>
          <a:prstGeom prst="rect">
            <a:avLst/>
          </a:prstGeom>
          <a:noFill/>
          <a:ln w="9525">
            <a:noFill/>
            <a:miter lim="800000"/>
            <a:headEnd/>
            <a:tailEnd/>
          </a:ln>
          <a:effectLst/>
        </p:spPr>
      </p:pic>
    </p:spTree>
    <p:extLst>
      <p:ext uri="{BB962C8B-B14F-4D97-AF65-F5344CB8AC3E}">
        <p14:creationId xmlns:p14="http://schemas.microsoft.com/office/powerpoint/2010/main" val="2571418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srcRect t="11167" b="6074"/>
          <a:stretch/>
        </p:blipFill>
        <p:spPr bwMode="auto">
          <a:xfrm>
            <a:off x="2843753" y="1253765"/>
            <a:ext cx="6958093" cy="5106380"/>
          </a:xfrm>
          <a:prstGeom prst="rect">
            <a:avLst/>
          </a:prstGeom>
          <a:noFill/>
          <a:ln w="9525">
            <a:noFill/>
            <a:miter lim="800000"/>
            <a:headEnd/>
            <a:tailEnd/>
          </a:ln>
          <a:effectLst/>
        </p:spPr>
      </p:pic>
    </p:spTree>
    <p:extLst>
      <p:ext uri="{BB962C8B-B14F-4D97-AF65-F5344CB8AC3E}">
        <p14:creationId xmlns:p14="http://schemas.microsoft.com/office/powerpoint/2010/main" val="1788787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srcRect l="1085"/>
          <a:stretch/>
        </p:blipFill>
        <p:spPr bwMode="auto">
          <a:xfrm>
            <a:off x="2938022" y="1447800"/>
            <a:ext cx="6472753" cy="4784188"/>
          </a:xfrm>
          <a:prstGeom prst="rect">
            <a:avLst/>
          </a:prstGeom>
          <a:noFill/>
          <a:ln w="9525">
            <a:noFill/>
            <a:miter lim="800000"/>
            <a:headEnd/>
            <a:tailEnd/>
          </a:ln>
          <a:effectLst/>
        </p:spPr>
      </p:pic>
    </p:spTree>
    <p:extLst>
      <p:ext uri="{BB962C8B-B14F-4D97-AF65-F5344CB8AC3E}">
        <p14:creationId xmlns:p14="http://schemas.microsoft.com/office/powerpoint/2010/main" val="420238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E4722A35-B235-441E-9E34-CE69BFC30338}"/>
              </a:ext>
            </a:extLst>
          </p:cNvPr>
          <p:cNvSpPr txBox="1"/>
          <p:nvPr/>
        </p:nvSpPr>
        <p:spPr>
          <a:xfrm>
            <a:off x="2153239" y="324226"/>
            <a:ext cx="7885522" cy="677108"/>
          </a:xfrm>
          <a:prstGeom prst="rect">
            <a:avLst/>
          </a:prstGeom>
          <a:noFill/>
        </p:spPr>
        <p:txBody>
          <a:bodyPr wrap="square">
            <a:spAutoFit/>
          </a:bodyPr>
          <a:lstStyle/>
          <a:p>
            <a:r>
              <a:rPr lang="en-US" sz="2000"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Draw the Ortho graphic views 1 front view, 2. Top view,3. Side view, &amp; Isometric views of Following diagrams </a:t>
            </a:r>
            <a:endParaRPr lang="en-IN" dirty="0"/>
          </a:p>
        </p:txBody>
      </p:sp>
      <p:pic>
        <p:nvPicPr>
          <p:cNvPr id="6" name="Picture 5">
            <a:extLst>
              <a:ext uri="{FF2B5EF4-FFF2-40B4-BE49-F238E27FC236}">
                <a16:creationId xmlns="" xmlns:a16="http://schemas.microsoft.com/office/drawing/2014/main" id="{2AEA4A3B-8DAB-4A51-B763-8FA6EF103194}"/>
              </a:ext>
            </a:extLst>
          </p:cNvPr>
          <p:cNvPicPr>
            <a:picLocks noChangeAspect="1"/>
          </p:cNvPicPr>
          <p:nvPr/>
        </p:nvPicPr>
        <p:blipFill rotWithShape="1">
          <a:blip r:embed="rId2"/>
          <a:srcRect t="5779"/>
          <a:stretch/>
        </p:blipFill>
        <p:spPr>
          <a:xfrm>
            <a:off x="2025770" y="1741602"/>
            <a:ext cx="4070230" cy="3374797"/>
          </a:xfrm>
          <a:prstGeom prst="rect">
            <a:avLst/>
          </a:prstGeom>
        </p:spPr>
      </p:pic>
      <p:pic>
        <p:nvPicPr>
          <p:cNvPr id="8" name="Picture 7">
            <a:extLst>
              <a:ext uri="{FF2B5EF4-FFF2-40B4-BE49-F238E27FC236}">
                <a16:creationId xmlns="" xmlns:a16="http://schemas.microsoft.com/office/drawing/2014/main" id="{900FF8E6-B14B-495D-ACF5-DB651874DE4A}"/>
              </a:ext>
            </a:extLst>
          </p:cNvPr>
          <p:cNvPicPr>
            <a:picLocks noChangeAspect="1"/>
          </p:cNvPicPr>
          <p:nvPr/>
        </p:nvPicPr>
        <p:blipFill>
          <a:blip r:embed="rId3"/>
          <a:stretch>
            <a:fillRect/>
          </a:stretch>
        </p:blipFill>
        <p:spPr>
          <a:xfrm>
            <a:off x="6096001" y="1196195"/>
            <a:ext cx="4185231" cy="4799253"/>
          </a:xfrm>
          <a:prstGeom prst="rect">
            <a:avLst/>
          </a:prstGeom>
        </p:spPr>
      </p:pic>
    </p:spTree>
    <p:extLst>
      <p:ext uri="{BB962C8B-B14F-4D97-AF65-F5344CB8AC3E}">
        <p14:creationId xmlns:p14="http://schemas.microsoft.com/office/powerpoint/2010/main" val="1500916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E4722A35-B235-441E-9E34-CE69BFC30338}"/>
              </a:ext>
            </a:extLst>
          </p:cNvPr>
          <p:cNvSpPr txBox="1"/>
          <p:nvPr/>
        </p:nvSpPr>
        <p:spPr>
          <a:xfrm>
            <a:off x="2153239" y="324226"/>
            <a:ext cx="7885522" cy="677108"/>
          </a:xfrm>
          <a:prstGeom prst="rect">
            <a:avLst/>
          </a:prstGeom>
          <a:noFill/>
        </p:spPr>
        <p:txBody>
          <a:bodyPr wrap="square">
            <a:spAutoFit/>
          </a:bodyPr>
          <a:lstStyle/>
          <a:p>
            <a:r>
              <a:rPr lang="en-US" sz="2000"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Draw the Ortho graphic views 1 front view, 2. Top view,3. Side view, &amp; Isometric views of Following diagrams </a:t>
            </a:r>
            <a:endParaRPr lang="en-IN" dirty="0"/>
          </a:p>
        </p:txBody>
      </p:sp>
      <p:pic>
        <p:nvPicPr>
          <p:cNvPr id="3" name="Picture 2">
            <a:extLst>
              <a:ext uri="{FF2B5EF4-FFF2-40B4-BE49-F238E27FC236}">
                <a16:creationId xmlns="" xmlns:a16="http://schemas.microsoft.com/office/drawing/2014/main" id="{18B66518-D63D-48C4-8D32-F267C498E9E3}"/>
              </a:ext>
            </a:extLst>
          </p:cNvPr>
          <p:cNvPicPr>
            <a:picLocks noChangeAspect="1"/>
          </p:cNvPicPr>
          <p:nvPr/>
        </p:nvPicPr>
        <p:blipFill>
          <a:blip r:embed="rId2"/>
          <a:stretch>
            <a:fillRect/>
          </a:stretch>
        </p:blipFill>
        <p:spPr>
          <a:xfrm>
            <a:off x="2348600" y="2023360"/>
            <a:ext cx="3856054" cy="2377646"/>
          </a:xfrm>
          <a:prstGeom prst="rect">
            <a:avLst/>
          </a:prstGeom>
        </p:spPr>
      </p:pic>
      <p:pic>
        <p:nvPicPr>
          <p:cNvPr id="7" name="Picture 6">
            <a:extLst>
              <a:ext uri="{FF2B5EF4-FFF2-40B4-BE49-F238E27FC236}">
                <a16:creationId xmlns="" xmlns:a16="http://schemas.microsoft.com/office/drawing/2014/main" id="{48AA48E3-BE08-4E65-B799-8C806784095B}"/>
              </a:ext>
            </a:extLst>
          </p:cNvPr>
          <p:cNvPicPr>
            <a:picLocks noChangeAspect="1"/>
          </p:cNvPicPr>
          <p:nvPr/>
        </p:nvPicPr>
        <p:blipFill>
          <a:blip r:embed="rId3"/>
          <a:stretch>
            <a:fillRect/>
          </a:stretch>
        </p:blipFill>
        <p:spPr>
          <a:xfrm>
            <a:off x="6237894" y="1973870"/>
            <a:ext cx="3414056" cy="3177815"/>
          </a:xfrm>
          <a:prstGeom prst="rect">
            <a:avLst/>
          </a:prstGeom>
        </p:spPr>
      </p:pic>
    </p:spTree>
    <p:extLst>
      <p:ext uri="{BB962C8B-B14F-4D97-AF65-F5344CB8AC3E}">
        <p14:creationId xmlns:p14="http://schemas.microsoft.com/office/powerpoint/2010/main" val="1729043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E4722A35-B235-441E-9E34-CE69BFC30338}"/>
              </a:ext>
            </a:extLst>
          </p:cNvPr>
          <p:cNvSpPr txBox="1"/>
          <p:nvPr/>
        </p:nvSpPr>
        <p:spPr>
          <a:xfrm>
            <a:off x="2153239" y="324226"/>
            <a:ext cx="7885522" cy="677108"/>
          </a:xfrm>
          <a:prstGeom prst="rect">
            <a:avLst/>
          </a:prstGeom>
          <a:noFill/>
        </p:spPr>
        <p:txBody>
          <a:bodyPr wrap="square">
            <a:spAutoFit/>
          </a:bodyPr>
          <a:lstStyle/>
          <a:p>
            <a:r>
              <a:rPr lang="en-US" sz="2000"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Draw the Ortho graphic views 1 front view, 2. Top view,3. Side view, &amp; Isometric views of Following diagrams </a:t>
            </a:r>
            <a:endParaRPr lang="en-IN" dirty="0"/>
          </a:p>
        </p:txBody>
      </p:sp>
      <p:graphicFrame>
        <p:nvGraphicFramePr>
          <p:cNvPr id="2" name="Object 1">
            <a:extLst>
              <a:ext uri="{FF2B5EF4-FFF2-40B4-BE49-F238E27FC236}">
                <a16:creationId xmlns="" xmlns:a16="http://schemas.microsoft.com/office/drawing/2014/main" id="{767D7996-085C-46EE-9986-E1D6406ECC82}"/>
              </a:ext>
            </a:extLst>
          </p:cNvPr>
          <p:cNvGraphicFramePr>
            <a:graphicFrameLocks noChangeAspect="1"/>
          </p:cNvGraphicFramePr>
          <p:nvPr/>
        </p:nvGraphicFramePr>
        <p:xfrm>
          <a:off x="2153240" y="1531218"/>
          <a:ext cx="7762561" cy="4351108"/>
        </p:xfrm>
        <a:graphic>
          <a:graphicData uri="http://schemas.openxmlformats.org/presentationml/2006/ole">
            <mc:AlternateContent xmlns:mc="http://schemas.openxmlformats.org/markup-compatibility/2006">
              <mc:Choice xmlns:v="urn:schemas-microsoft-com:vml" Requires="v">
                <p:oleObj spid="_x0000_s1027" name="Bitmap Image" r:id="rId3" imgW="5928480" imgH="3322440" progId="Paint.Picture">
                  <p:embed/>
                </p:oleObj>
              </mc:Choice>
              <mc:Fallback>
                <p:oleObj name="Bitmap Image" r:id="rId3" imgW="5928480" imgH="3322440" progId="Paint.Picture">
                  <p:embed/>
                  <p:pic>
                    <p:nvPicPr>
                      <p:cNvPr id="0" name=""/>
                      <p:cNvPicPr/>
                      <p:nvPr/>
                    </p:nvPicPr>
                    <p:blipFill>
                      <a:blip r:embed="rId4"/>
                      <a:stretch>
                        <a:fillRect/>
                      </a:stretch>
                    </p:blipFill>
                    <p:spPr>
                      <a:xfrm>
                        <a:off x="2153240" y="1531218"/>
                        <a:ext cx="7762561" cy="4351108"/>
                      </a:xfrm>
                      <a:prstGeom prst="rect">
                        <a:avLst/>
                      </a:prstGeom>
                    </p:spPr>
                  </p:pic>
                </p:oleObj>
              </mc:Fallback>
            </mc:AlternateContent>
          </a:graphicData>
        </a:graphic>
      </p:graphicFrame>
    </p:spTree>
    <p:extLst>
      <p:ext uri="{BB962C8B-B14F-4D97-AF65-F5344CB8AC3E}">
        <p14:creationId xmlns:p14="http://schemas.microsoft.com/office/powerpoint/2010/main" val="767243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E4722A35-B235-441E-9E34-CE69BFC30338}"/>
              </a:ext>
            </a:extLst>
          </p:cNvPr>
          <p:cNvSpPr txBox="1"/>
          <p:nvPr/>
        </p:nvSpPr>
        <p:spPr>
          <a:xfrm>
            <a:off x="2153239" y="324226"/>
            <a:ext cx="7885522" cy="677108"/>
          </a:xfrm>
          <a:prstGeom prst="rect">
            <a:avLst/>
          </a:prstGeom>
          <a:noFill/>
        </p:spPr>
        <p:txBody>
          <a:bodyPr wrap="square">
            <a:spAutoFit/>
          </a:bodyPr>
          <a:lstStyle/>
          <a:p>
            <a:r>
              <a:rPr lang="en-US" sz="2000"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Draw the Ortho graphic views 1 front view, 2. Top view,3. Side view, &amp; Isometric views of Following diagrams </a:t>
            </a:r>
            <a:endParaRPr lang="en-IN" dirty="0"/>
          </a:p>
        </p:txBody>
      </p:sp>
      <p:pic>
        <p:nvPicPr>
          <p:cNvPr id="4" name="Picture 3">
            <a:extLst>
              <a:ext uri="{FF2B5EF4-FFF2-40B4-BE49-F238E27FC236}">
                <a16:creationId xmlns="" xmlns:a16="http://schemas.microsoft.com/office/drawing/2014/main" id="{96370293-AFCC-4EA8-B9AB-F13D6C1EF46C}"/>
              </a:ext>
            </a:extLst>
          </p:cNvPr>
          <p:cNvPicPr>
            <a:picLocks noChangeAspect="1"/>
          </p:cNvPicPr>
          <p:nvPr/>
        </p:nvPicPr>
        <p:blipFill>
          <a:blip r:embed="rId2"/>
          <a:stretch>
            <a:fillRect/>
          </a:stretch>
        </p:blipFill>
        <p:spPr>
          <a:xfrm>
            <a:off x="2153239" y="1387607"/>
            <a:ext cx="3678519" cy="4296757"/>
          </a:xfrm>
          <a:prstGeom prst="rect">
            <a:avLst/>
          </a:prstGeom>
        </p:spPr>
      </p:pic>
      <p:pic>
        <p:nvPicPr>
          <p:cNvPr id="7" name="Picture 6">
            <a:extLst>
              <a:ext uri="{FF2B5EF4-FFF2-40B4-BE49-F238E27FC236}">
                <a16:creationId xmlns="" xmlns:a16="http://schemas.microsoft.com/office/drawing/2014/main" id="{10BE6F4B-3B65-4831-8875-34C90D78BB34}"/>
              </a:ext>
            </a:extLst>
          </p:cNvPr>
          <p:cNvPicPr>
            <a:picLocks noChangeAspect="1"/>
          </p:cNvPicPr>
          <p:nvPr/>
        </p:nvPicPr>
        <p:blipFill rotWithShape="1">
          <a:blip r:embed="rId3"/>
          <a:srcRect t="7392" b="12283"/>
          <a:stretch/>
        </p:blipFill>
        <p:spPr>
          <a:xfrm>
            <a:off x="5831758" y="2073897"/>
            <a:ext cx="4484713" cy="2554664"/>
          </a:xfrm>
          <a:prstGeom prst="rect">
            <a:avLst/>
          </a:prstGeom>
        </p:spPr>
      </p:pic>
    </p:spTree>
    <p:extLst>
      <p:ext uri="{BB962C8B-B14F-4D97-AF65-F5344CB8AC3E}">
        <p14:creationId xmlns:p14="http://schemas.microsoft.com/office/powerpoint/2010/main" val="1122833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E4722A35-B235-441E-9E34-CE69BFC30338}"/>
              </a:ext>
            </a:extLst>
          </p:cNvPr>
          <p:cNvSpPr txBox="1"/>
          <p:nvPr/>
        </p:nvSpPr>
        <p:spPr>
          <a:xfrm>
            <a:off x="2153239" y="324226"/>
            <a:ext cx="7885522" cy="677108"/>
          </a:xfrm>
          <a:prstGeom prst="rect">
            <a:avLst/>
          </a:prstGeom>
          <a:noFill/>
        </p:spPr>
        <p:txBody>
          <a:bodyPr wrap="square">
            <a:spAutoFit/>
          </a:bodyPr>
          <a:lstStyle/>
          <a:p>
            <a:r>
              <a:rPr lang="en-US" sz="2000"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Draw the Ortho graphic views 1 front view, 2. Top view,3. Side view, &amp; Isometric views of Following diagrams </a:t>
            </a:r>
            <a:endParaRPr lang="en-IN" dirty="0"/>
          </a:p>
        </p:txBody>
      </p:sp>
      <p:pic>
        <p:nvPicPr>
          <p:cNvPr id="3" name="Picture 2">
            <a:extLst>
              <a:ext uri="{FF2B5EF4-FFF2-40B4-BE49-F238E27FC236}">
                <a16:creationId xmlns="" xmlns:a16="http://schemas.microsoft.com/office/drawing/2014/main" id="{4C5A1B7B-A34E-4FDD-99D9-61A9F4BDA58D}"/>
              </a:ext>
            </a:extLst>
          </p:cNvPr>
          <p:cNvPicPr>
            <a:picLocks noChangeAspect="1"/>
          </p:cNvPicPr>
          <p:nvPr/>
        </p:nvPicPr>
        <p:blipFill>
          <a:blip r:embed="rId2"/>
          <a:stretch>
            <a:fillRect/>
          </a:stretch>
        </p:blipFill>
        <p:spPr>
          <a:xfrm>
            <a:off x="2153240" y="1922355"/>
            <a:ext cx="2895851" cy="2857748"/>
          </a:xfrm>
          <a:prstGeom prst="rect">
            <a:avLst/>
          </a:prstGeom>
        </p:spPr>
      </p:pic>
      <p:pic>
        <p:nvPicPr>
          <p:cNvPr id="8" name="Picture 7">
            <a:extLst>
              <a:ext uri="{FF2B5EF4-FFF2-40B4-BE49-F238E27FC236}">
                <a16:creationId xmlns="" xmlns:a16="http://schemas.microsoft.com/office/drawing/2014/main" id="{DAAA8180-3678-4076-AE28-9E0E69C2DC74}"/>
              </a:ext>
            </a:extLst>
          </p:cNvPr>
          <p:cNvPicPr>
            <a:picLocks noChangeAspect="1"/>
          </p:cNvPicPr>
          <p:nvPr/>
        </p:nvPicPr>
        <p:blipFill>
          <a:blip r:embed="rId3"/>
          <a:stretch>
            <a:fillRect/>
          </a:stretch>
        </p:blipFill>
        <p:spPr>
          <a:xfrm>
            <a:off x="5992717" y="1687679"/>
            <a:ext cx="3185436" cy="3482642"/>
          </a:xfrm>
          <a:prstGeom prst="rect">
            <a:avLst/>
          </a:prstGeom>
        </p:spPr>
      </p:pic>
    </p:spTree>
    <p:extLst>
      <p:ext uri="{BB962C8B-B14F-4D97-AF65-F5344CB8AC3E}">
        <p14:creationId xmlns:p14="http://schemas.microsoft.com/office/powerpoint/2010/main" val="1211849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 xmlns:a16="http://schemas.microsoft.com/office/drawing/2014/main" id="{AD76A94A-E9B4-443F-93F9-6ACDD5431DCE}"/>
              </a:ext>
            </a:extLst>
          </p:cNvPr>
          <p:cNvSpPr txBox="1">
            <a:spLocks noChangeArrowheads="1"/>
          </p:cNvSpPr>
          <p:nvPr/>
        </p:nvSpPr>
        <p:spPr bwMode="auto">
          <a:xfrm>
            <a:off x="2354324" y="1789184"/>
            <a:ext cx="7873271" cy="4154984"/>
          </a:xfrm>
          <a:prstGeom prst="rect">
            <a:avLst/>
          </a:prstGeom>
          <a:solidFill>
            <a:schemeClr val="hlink"/>
          </a:solidFill>
          <a:ln w="57150">
            <a:solidFill>
              <a:schemeClr val="accent2"/>
            </a:solidFill>
            <a:miter lim="800000"/>
            <a:headEnd/>
            <a:tailEnd/>
          </a:ln>
          <a:effectLst/>
        </p:spPr>
        <p:txBody>
          <a:bodyPr wrap="square">
            <a:spAutoFit/>
          </a:bodyPr>
          <a:lstStyle/>
          <a:p>
            <a:pPr algn="ctr" eaLnBrk="1" hangingPunct="1"/>
            <a:r>
              <a:rPr lang="en-US" sz="6600" dirty="0">
                <a:solidFill>
                  <a:srgbClr val="C00000"/>
                </a:solidFill>
                <a:latin typeface="Arial Black" pitchFamily="34" charset="0"/>
              </a:rPr>
              <a:t>ISOMETRIC TO ORTHO  PROJECTIONS</a:t>
            </a:r>
          </a:p>
          <a:p>
            <a:pPr algn="ctr" eaLnBrk="1" hangingPunct="1"/>
            <a:endParaRPr lang="en-US" sz="6600" dirty="0">
              <a:solidFill>
                <a:srgbClr val="C00000"/>
              </a:solidFill>
              <a:latin typeface="Arial Black" pitchFamily="34" charset="0"/>
            </a:endParaRPr>
          </a:p>
        </p:txBody>
      </p:sp>
    </p:spTree>
    <p:extLst>
      <p:ext uri="{BB962C8B-B14F-4D97-AF65-F5344CB8AC3E}">
        <p14:creationId xmlns:p14="http://schemas.microsoft.com/office/powerpoint/2010/main" val="3726243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E4722A35-B235-441E-9E34-CE69BFC30338}"/>
              </a:ext>
            </a:extLst>
          </p:cNvPr>
          <p:cNvSpPr txBox="1"/>
          <p:nvPr/>
        </p:nvSpPr>
        <p:spPr>
          <a:xfrm>
            <a:off x="2153239" y="324226"/>
            <a:ext cx="7885522" cy="677108"/>
          </a:xfrm>
          <a:prstGeom prst="rect">
            <a:avLst/>
          </a:prstGeom>
          <a:noFill/>
        </p:spPr>
        <p:txBody>
          <a:bodyPr wrap="square">
            <a:spAutoFit/>
          </a:bodyPr>
          <a:lstStyle/>
          <a:p>
            <a:r>
              <a:rPr lang="en-US" sz="2000"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Draw the Ortho graphic views 1 front view, 2. Top view,3. Side view, &amp; Isometric views of Following diagrams </a:t>
            </a:r>
            <a:endParaRPr lang="en-IN" dirty="0"/>
          </a:p>
        </p:txBody>
      </p:sp>
      <p:pic>
        <p:nvPicPr>
          <p:cNvPr id="4" name="Picture 3">
            <a:extLst>
              <a:ext uri="{FF2B5EF4-FFF2-40B4-BE49-F238E27FC236}">
                <a16:creationId xmlns="" xmlns:a16="http://schemas.microsoft.com/office/drawing/2014/main" id="{FE16B457-8E95-4A2F-A869-5A5B6C4D2FA8}"/>
              </a:ext>
            </a:extLst>
          </p:cNvPr>
          <p:cNvPicPr>
            <a:picLocks noChangeAspect="1"/>
          </p:cNvPicPr>
          <p:nvPr/>
        </p:nvPicPr>
        <p:blipFill>
          <a:blip r:embed="rId2"/>
          <a:stretch>
            <a:fillRect/>
          </a:stretch>
        </p:blipFill>
        <p:spPr>
          <a:xfrm>
            <a:off x="2427619" y="1809190"/>
            <a:ext cx="3089346" cy="3196443"/>
          </a:xfrm>
          <a:prstGeom prst="rect">
            <a:avLst/>
          </a:prstGeom>
        </p:spPr>
      </p:pic>
      <p:pic>
        <p:nvPicPr>
          <p:cNvPr id="7" name="Picture 6">
            <a:extLst>
              <a:ext uri="{FF2B5EF4-FFF2-40B4-BE49-F238E27FC236}">
                <a16:creationId xmlns="" xmlns:a16="http://schemas.microsoft.com/office/drawing/2014/main" id="{9C76B536-387F-490B-AC31-72426D0D1502}"/>
              </a:ext>
            </a:extLst>
          </p:cNvPr>
          <p:cNvPicPr>
            <a:picLocks noChangeAspect="1"/>
          </p:cNvPicPr>
          <p:nvPr/>
        </p:nvPicPr>
        <p:blipFill>
          <a:blip r:embed="rId3"/>
          <a:stretch>
            <a:fillRect/>
          </a:stretch>
        </p:blipFill>
        <p:spPr>
          <a:xfrm>
            <a:off x="6096000" y="1707277"/>
            <a:ext cx="3789221" cy="3015552"/>
          </a:xfrm>
          <a:prstGeom prst="rect">
            <a:avLst/>
          </a:prstGeom>
        </p:spPr>
      </p:pic>
    </p:spTree>
    <p:extLst>
      <p:ext uri="{BB962C8B-B14F-4D97-AF65-F5344CB8AC3E}">
        <p14:creationId xmlns:p14="http://schemas.microsoft.com/office/powerpoint/2010/main" val="20582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452662" y="214291"/>
            <a:ext cx="7590417" cy="6182039"/>
          </a:xfrm>
          <a:prstGeom prst="rect">
            <a:avLst/>
          </a:prstGeom>
          <a:noFill/>
          <a:ln w="9525">
            <a:noFill/>
            <a:miter lim="800000"/>
            <a:headEnd/>
            <a:tailEnd/>
          </a:ln>
          <a:effectLst/>
        </p:spPr>
      </p:pic>
    </p:spTree>
    <p:extLst>
      <p:ext uri="{BB962C8B-B14F-4D97-AF65-F5344CB8AC3E}">
        <p14:creationId xmlns:p14="http://schemas.microsoft.com/office/powerpoint/2010/main" val="3943998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srcRect t="7087" b="4349"/>
          <a:stretch/>
        </p:blipFill>
        <p:spPr bwMode="auto">
          <a:xfrm>
            <a:off x="2947447" y="1290421"/>
            <a:ext cx="6639148" cy="5294797"/>
          </a:xfrm>
          <a:prstGeom prst="rect">
            <a:avLst/>
          </a:prstGeom>
          <a:noFill/>
          <a:ln w="9525">
            <a:noFill/>
            <a:miter lim="800000"/>
            <a:headEnd/>
            <a:tailEnd/>
          </a:ln>
          <a:effectLst/>
        </p:spPr>
      </p:pic>
    </p:spTree>
    <p:extLst>
      <p:ext uri="{BB962C8B-B14F-4D97-AF65-F5344CB8AC3E}">
        <p14:creationId xmlns:p14="http://schemas.microsoft.com/office/powerpoint/2010/main" val="425939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a:extLst>
              <a:ext uri="{FF2B5EF4-FFF2-40B4-BE49-F238E27FC236}">
                <a16:creationId xmlns="" xmlns:a16="http://schemas.microsoft.com/office/drawing/2014/main" id="{AD76A94A-E9B4-443F-93F9-6ACDD5431DCE}"/>
              </a:ext>
            </a:extLst>
          </p:cNvPr>
          <p:cNvSpPr txBox="1">
            <a:spLocks noChangeArrowheads="1"/>
          </p:cNvSpPr>
          <p:nvPr/>
        </p:nvSpPr>
        <p:spPr bwMode="auto">
          <a:xfrm>
            <a:off x="2354324" y="1789184"/>
            <a:ext cx="7873271" cy="4154984"/>
          </a:xfrm>
          <a:prstGeom prst="rect">
            <a:avLst/>
          </a:prstGeom>
          <a:solidFill>
            <a:schemeClr val="hlink"/>
          </a:solidFill>
          <a:ln w="57150">
            <a:solidFill>
              <a:schemeClr val="accent2"/>
            </a:solidFill>
            <a:miter lim="800000"/>
            <a:headEnd/>
            <a:tailEnd/>
          </a:ln>
          <a:effectLst/>
        </p:spPr>
        <p:txBody>
          <a:bodyPr wrap="square">
            <a:spAutoFit/>
          </a:bodyPr>
          <a:lstStyle/>
          <a:p>
            <a:pPr algn="ctr" eaLnBrk="1" hangingPunct="1"/>
            <a:r>
              <a:rPr lang="en-US" sz="6600" dirty="0">
                <a:solidFill>
                  <a:srgbClr val="C00000"/>
                </a:solidFill>
                <a:latin typeface="Arial Black" pitchFamily="34" charset="0"/>
              </a:rPr>
              <a:t>ORTHO TO ISOMETRIC  PROJECTIONS</a:t>
            </a:r>
          </a:p>
          <a:p>
            <a:pPr algn="ctr" eaLnBrk="1" hangingPunct="1"/>
            <a:endParaRPr lang="en-US" sz="6600" dirty="0">
              <a:solidFill>
                <a:srgbClr val="C00000"/>
              </a:solidFill>
              <a:latin typeface="Arial Black" pitchFamily="34" charset="0"/>
            </a:endParaRPr>
          </a:p>
        </p:txBody>
      </p:sp>
    </p:spTree>
    <p:extLst>
      <p:ext uri="{BB962C8B-B14F-4D97-AF65-F5344CB8AC3E}">
        <p14:creationId xmlns:p14="http://schemas.microsoft.com/office/powerpoint/2010/main" val="2354783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D6D7939-B7A5-42B1-A150-885B7A0D7548}"/>
              </a:ext>
            </a:extLst>
          </p:cNvPr>
          <p:cNvSpPr txBox="1"/>
          <p:nvPr/>
        </p:nvSpPr>
        <p:spPr>
          <a:xfrm>
            <a:off x="2214466" y="1324947"/>
            <a:ext cx="7875037"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Calibri" panose="020F0502020204030204" pitchFamily="34" charset="0"/>
                <a:cs typeface="Calibri" panose="020F0502020204030204" pitchFamily="34" charset="0"/>
              </a:rPr>
              <a:t>A method for representing a three-dimensional object by means of several views from various planes.</a:t>
            </a:r>
          </a:p>
          <a:p>
            <a:pPr>
              <a:lnSpc>
                <a:spcPct val="150000"/>
              </a:lnSpc>
            </a:pPr>
            <a:r>
              <a:rPr lang="en-US" sz="1600" b="1" dirty="0">
                <a:latin typeface="Calibri" panose="020F0502020204030204" pitchFamily="34" charset="0"/>
                <a:cs typeface="Calibri" panose="020F0502020204030204" pitchFamily="34" charset="0"/>
              </a:rPr>
              <a:t>FIRST ANGLE PROJECTION</a:t>
            </a:r>
          </a:p>
          <a:p>
            <a:pPr>
              <a:lnSpc>
                <a:spcPct val="150000"/>
              </a:lnSpc>
            </a:pPr>
            <a:r>
              <a:rPr lang="en-US" sz="1600" dirty="0">
                <a:latin typeface="Calibri" panose="020F0502020204030204" pitchFamily="34" charset="0"/>
                <a:cs typeface="Calibri" panose="020F0502020204030204" pitchFamily="34" charset="0"/>
              </a:rPr>
              <a:t>In first angle projection, the object is considered to lie in the first angle, i.e., in front of the V.P. and above the H.P. The observer who is theoretically at infinite distance looks at the object from the front. The rays of sight are parallel to each other and perpendicular to the V.P. (See Fig. (a)). The view obtained on the V.P. is similar to the front face of the object and is known as front view. It may be noted that the front view shows only the length and height of the object. It does not indicate the width.</a:t>
            </a:r>
            <a:endParaRPr lang="en-IN"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 xmlns:a16="http://schemas.microsoft.com/office/drawing/2014/main" id="{5C37EFA5-2A43-41E3-9714-95F500CEA8F3}"/>
              </a:ext>
            </a:extLst>
          </p:cNvPr>
          <p:cNvSpPr txBox="1"/>
          <p:nvPr/>
        </p:nvSpPr>
        <p:spPr>
          <a:xfrm>
            <a:off x="2074506" y="401216"/>
            <a:ext cx="7380514" cy="523220"/>
          </a:xfrm>
          <a:prstGeom prst="rect">
            <a:avLst/>
          </a:prstGeom>
          <a:noFill/>
        </p:spPr>
        <p:txBody>
          <a:bodyPr wrap="square" rtlCol="0">
            <a:spAutoFit/>
          </a:bodyPr>
          <a:lstStyle/>
          <a:p>
            <a:r>
              <a:rPr lang="en-US" sz="2800" b="1" dirty="0"/>
              <a:t>ORTHOGRAPHIC PROJECTION</a:t>
            </a:r>
            <a:endParaRPr lang="en-IN" sz="2800" b="1" dirty="0"/>
          </a:p>
        </p:txBody>
      </p:sp>
    </p:spTree>
    <p:extLst>
      <p:ext uri="{BB962C8B-B14F-4D97-AF65-F5344CB8AC3E}">
        <p14:creationId xmlns:p14="http://schemas.microsoft.com/office/powerpoint/2010/main" val="549901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74506" y="401216"/>
            <a:ext cx="7380514" cy="523220"/>
          </a:xfrm>
          <a:prstGeom prst="rect">
            <a:avLst/>
          </a:prstGeom>
          <a:noFill/>
        </p:spPr>
        <p:txBody>
          <a:bodyPr wrap="square" rtlCol="0">
            <a:spAutoFit/>
          </a:bodyPr>
          <a:lstStyle/>
          <a:p>
            <a:r>
              <a:rPr lang="en-US" sz="2800" b="1" dirty="0"/>
              <a:t>ORTHOGRAPHIC PROJECTION</a:t>
            </a:r>
            <a:endParaRPr lang="en-IN" sz="2800" b="1" dirty="0"/>
          </a:p>
        </p:txBody>
      </p:sp>
      <p:sp>
        <p:nvSpPr>
          <p:cNvPr id="5" name="TextBox 4">
            <a:extLst>
              <a:ext uri="{FF2B5EF4-FFF2-40B4-BE49-F238E27FC236}">
                <a16:creationId xmlns="" xmlns:a16="http://schemas.microsoft.com/office/drawing/2014/main" id="{39022AFB-2D88-447F-B636-C8E5DA961510}"/>
              </a:ext>
            </a:extLst>
          </p:cNvPr>
          <p:cNvSpPr txBox="1"/>
          <p:nvPr/>
        </p:nvSpPr>
        <p:spPr>
          <a:xfrm>
            <a:off x="2074506" y="1256390"/>
            <a:ext cx="7931021" cy="3046988"/>
          </a:xfrm>
          <a:prstGeom prst="rect">
            <a:avLst/>
          </a:prstGeom>
          <a:noFill/>
        </p:spPr>
        <p:txBody>
          <a:bodyPr wrap="square">
            <a:spAutoFit/>
          </a:bodyPr>
          <a:lstStyle/>
          <a:p>
            <a:pPr algn="l">
              <a:lnSpc>
                <a:spcPct val="150000"/>
              </a:lnSpc>
            </a:pPr>
            <a:r>
              <a:rPr lang="en-US" sz="1600" dirty="0">
                <a:latin typeface="Calibri" panose="020F0502020204030204" pitchFamily="34" charset="0"/>
                <a:cs typeface="Calibri" panose="020F0502020204030204" pitchFamily="34" charset="0"/>
              </a:rPr>
              <a:t>FEATURES OF FIRST ANGLE PROJECTION</a:t>
            </a:r>
          </a:p>
          <a:p>
            <a:pPr algn="l">
              <a:lnSpc>
                <a:spcPct val="150000"/>
              </a:lnSpc>
            </a:pPr>
            <a:r>
              <a:rPr lang="en-US" sz="1600" dirty="0">
                <a:latin typeface="Calibri" panose="020F0502020204030204" pitchFamily="34" charset="0"/>
                <a:cs typeface="Calibri" panose="020F0502020204030204" pitchFamily="34" charset="0"/>
              </a:rPr>
              <a:t>From the above discussions, the main features of the first angle projection can be </a:t>
            </a:r>
            <a:r>
              <a:rPr lang="en-US" sz="1600" dirty="0" err="1">
                <a:latin typeface="Calibri" panose="020F0502020204030204" pitchFamily="34" charset="0"/>
                <a:cs typeface="Calibri" panose="020F0502020204030204" pitchFamily="34" charset="0"/>
              </a:rPr>
              <a:t>summarised</a:t>
            </a:r>
            <a:r>
              <a:rPr lang="en-US" sz="1600" dirty="0">
                <a:latin typeface="Calibri" panose="020F0502020204030204" pitchFamily="34" charset="0"/>
                <a:cs typeface="Calibri" panose="020F0502020204030204" pitchFamily="34" charset="0"/>
              </a:rPr>
              <a:t> as follows:</a:t>
            </a:r>
          </a:p>
          <a:p>
            <a:pPr algn="l">
              <a:lnSpc>
                <a:spcPct val="150000"/>
              </a:lnSpc>
            </a:pPr>
            <a:r>
              <a:rPr lang="en-US" sz="1600" dirty="0">
                <a:latin typeface="Calibri" panose="020F0502020204030204" pitchFamily="34" charset="0"/>
                <a:cs typeface="Calibri" panose="020F0502020204030204" pitchFamily="34" charset="0"/>
              </a:rPr>
              <a:t>1. The object lies in the first angle, i.e., in front of the V.P. and above the H.P.</a:t>
            </a:r>
          </a:p>
          <a:p>
            <a:pPr algn="l">
              <a:lnSpc>
                <a:spcPct val="150000"/>
              </a:lnSpc>
            </a:pPr>
            <a:r>
              <a:rPr lang="en-US" sz="1600" dirty="0">
                <a:latin typeface="Calibri" panose="020F0502020204030204" pitchFamily="34" charset="0"/>
                <a:cs typeface="Calibri" panose="020F0502020204030204" pitchFamily="34" charset="0"/>
              </a:rPr>
              <a:t>2. The object lies between the observer and the plane of projection.</a:t>
            </a:r>
          </a:p>
          <a:p>
            <a:pPr algn="l">
              <a:lnSpc>
                <a:spcPct val="150000"/>
              </a:lnSpc>
            </a:pPr>
            <a:r>
              <a:rPr lang="en-US" sz="1600" dirty="0">
                <a:latin typeface="Calibri" panose="020F0502020204030204" pitchFamily="34" charset="0"/>
                <a:cs typeface="Calibri" panose="020F0502020204030204" pitchFamily="34" charset="0"/>
              </a:rPr>
              <a:t>3. Top view is drawn below the front view.</a:t>
            </a:r>
          </a:p>
          <a:p>
            <a:pPr algn="l">
              <a:lnSpc>
                <a:spcPct val="150000"/>
              </a:lnSpc>
            </a:pPr>
            <a:r>
              <a:rPr lang="en-US" sz="1600" dirty="0">
                <a:latin typeface="Calibri" panose="020F0502020204030204" pitchFamily="34" charset="0"/>
                <a:cs typeface="Calibri" panose="020F0502020204030204" pitchFamily="34" charset="0"/>
              </a:rPr>
              <a:t>4. Left-hand side view is drawn to the right side of the front view.</a:t>
            </a:r>
          </a:p>
          <a:p>
            <a:pPr algn="l">
              <a:lnSpc>
                <a:spcPct val="150000"/>
              </a:lnSpc>
            </a:pPr>
            <a:r>
              <a:rPr lang="en-US" sz="1600" dirty="0">
                <a:latin typeface="Calibri" panose="020F0502020204030204" pitchFamily="34" charset="0"/>
                <a:cs typeface="Calibri" panose="020F0502020204030204" pitchFamily="34" charset="0"/>
              </a:rPr>
              <a:t>5. Right-hand side view is drawn to the left side of the front view.</a:t>
            </a:r>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404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74506" y="401216"/>
            <a:ext cx="7380514" cy="523220"/>
          </a:xfrm>
          <a:prstGeom prst="rect">
            <a:avLst/>
          </a:prstGeom>
          <a:noFill/>
        </p:spPr>
        <p:txBody>
          <a:bodyPr wrap="square" rtlCol="0">
            <a:spAutoFit/>
          </a:bodyPr>
          <a:lstStyle/>
          <a:p>
            <a:r>
              <a:rPr lang="en-US" sz="2800" b="1" dirty="0"/>
              <a:t>ORTHOGRAPHIC PROJECTION</a:t>
            </a:r>
            <a:endParaRPr lang="en-IN" sz="2800" b="1" dirty="0"/>
          </a:p>
        </p:txBody>
      </p:sp>
      <p:pic>
        <p:nvPicPr>
          <p:cNvPr id="7" name="Picture 6">
            <a:extLst>
              <a:ext uri="{FF2B5EF4-FFF2-40B4-BE49-F238E27FC236}">
                <a16:creationId xmlns="" xmlns:a16="http://schemas.microsoft.com/office/drawing/2014/main" id="{A33802EB-BFF1-47B9-85BB-E5C3AA18C080}"/>
              </a:ext>
            </a:extLst>
          </p:cNvPr>
          <p:cNvPicPr>
            <a:picLocks noChangeAspect="1"/>
          </p:cNvPicPr>
          <p:nvPr/>
        </p:nvPicPr>
        <p:blipFill>
          <a:blip r:embed="rId3"/>
          <a:stretch>
            <a:fillRect/>
          </a:stretch>
        </p:blipFill>
        <p:spPr>
          <a:xfrm>
            <a:off x="2818331" y="1324010"/>
            <a:ext cx="6555338" cy="4948106"/>
          </a:xfrm>
          <a:prstGeom prst="rect">
            <a:avLst/>
          </a:prstGeom>
        </p:spPr>
      </p:pic>
    </p:spTree>
    <p:extLst>
      <p:ext uri="{BB962C8B-B14F-4D97-AF65-F5344CB8AC3E}">
        <p14:creationId xmlns:p14="http://schemas.microsoft.com/office/powerpoint/2010/main" val="245572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74506" y="401216"/>
            <a:ext cx="7380514" cy="523220"/>
          </a:xfrm>
          <a:prstGeom prst="rect">
            <a:avLst/>
          </a:prstGeom>
          <a:noFill/>
        </p:spPr>
        <p:txBody>
          <a:bodyPr wrap="square" rtlCol="0">
            <a:spAutoFit/>
          </a:bodyPr>
          <a:lstStyle/>
          <a:p>
            <a:r>
              <a:rPr lang="en-US" sz="2800" b="1" dirty="0"/>
              <a:t>ORTHOGRAPHIC PROJECTION</a:t>
            </a:r>
            <a:endParaRPr lang="en-IN" sz="2800" b="1" dirty="0"/>
          </a:p>
        </p:txBody>
      </p:sp>
      <p:pic>
        <p:nvPicPr>
          <p:cNvPr id="1026" name="Picture 2" descr="First Angle Orthographic Projection">
            <a:extLst>
              <a:ext uri="{FF2B5EF4-FFF2-40B4-BE49-F238E27FC236}">
                <a16:creationId xmlns="" xmlns:a16="http://schemas.microsoft.com/office/drawing/2014/main" id="{7FDA3019-B2CF-42A2-993B-38ACCCF06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625" y="1455576"/>
            <a:ext cx="3195872" cy="471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45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C5C6FD9B-FA34-4D04-97C2-5B76AC1D490B}"/>
              </a:ext>
            </a:extLst>
          </p:cNvPr>
          <p:cNvSpPr txBox="1"/>
          <p:nvPr/>
        </p:nvSpPr>
        <p:spPr>
          <a:xfrm>
            <a:off x="2014194" y="1354806"/>
            <a:ext cx="8125905" cy="338554"/>
          </a:xfrm>
          <a:prstGeom prst="rect">
            <a:avLst/>
          </a:prstGeom>
          <a:noFill/>
        </p:spPr>
        <p:txBody>
          <a:bodyPr wrap="square">
            <a:spAutoFit/>
          </a:bodyPr>
          <a:lstStyle/>
          <a:p>
            <a:r>
              <a:rPr lang="en-US" sz="1600" dirty="0"/>
              <a:t>The front and top views of a casting are shown in Fig. Draw its isometric view</a:t>
            </a:r>
            <a:endParaRPr lang="en-IN" sz="1600" dirty="0"/>
          </a:p>
        </p:txBody>
      </p:sp>
      <p:pic>
        <p:nvPicPr>
          <p:cNvPr id="5" name="Picture 4">
            <a:extLst>
              <a:ext uri="{FF2B5EF4-FFF2-40B4-BE49-F238E27FC236}">
                <a16:creationId xmlns="" xmlns:a16="http://schemas.microsoft.com/office/drawing/2014/main" id="{0DBAB8AD-8445-4DF2-9ADF-BC6D78AC62BE}"/>
              </a:ext>
            </a:extLst>
          </p:cNvPr>
          <p:cNvPicPr>
            <a:picLocks noChangeAspect="1"/>
          </p:cNvPicPr>
          <p:nvPr/>
        </p:nvPicPr>
        <p:blipFill>
          <a:blip r:embed="rId2"/>
          <a:stretch>
            <a:fillRect/>
          </a:stretch>
        </p:blipFill>
        <p:spPr>
          <a:xfrm>
            <a:off x="2369497" y="2010171"/>
            <a:ext cx="7453006" cy="3101609"/>
          </a:xfrm>
          <a:prstGeom prst="rect">
            <a:avLst/>
          </a:prstGeom>
        </p:spPr>
      </p:pic>
    </p:spTree>
    <p:extLst>
      <p:ext uri="{BB962C8B-B14F-4D97-AF65-F5344CB8AC3E}">
        <p14:creationId xmlns:p14="http://schemas.microsoft.com/office/powerpoint/2010/main" val="1161946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C5C6FD9B-FA34-4D04-97C2-5B76AC1D490B}"/>
              </a:ext>
            </a:extLst>
          </p:cNvPr>
          <p:cNvSpPr txBox="1"/>
          <p:nvPr/>
        </p:nvSpPr>
        <p:spPr>
          <a:xfrm>
            <a:off x="2014194" y="1354806"/>
            <a:ext cx="8125905" cy="338554"/>
          </a:xfrm>
          <a:prstGeom prst="rect">
            <a:avLst/>
          </a:prstGeom>
          <a:noFill/>
        </p:spPr>
        <p:txBody>
          <a:bodyPr wrap="square">
            <a:spAutoFit/>
          </a:bodyPr>
          <a:lstStyle/>
          <a:p>
            <a:r>
              <a:rPr lang="en-US" sz="1600" dirty="0"/>
              <a:t>The front and top views of a casting are shown in Fig. Draw its isometric view</a:t>
            </a:r>
            <a:endParaRPr lang="en-IN" sz="1600" dirty="0"/>
          </a:p>
        </p:txBody>
      </p:sp>
      <p:pic>
        <p:nvPicPr>
          <p:cNvPr id="4" name="Picture 3">
            <a:extLst>
              <a:ext uri="{FF2B5EF4-FFF2-40B4-BE49-F238E27FC236}">
                <a16:creationId xmlns="" xmlns:a16="http://schemas.microsoft.com/office/drawing/2014/main" id="{1E67A956-24F1-42F1-A0C9-0CED925949A1}"/>
              </a:ext>
            </a:extLst>
          </p:cNvPr>
          <p:cNvPicPr>
            <a:picLocks noChangeAspect="1"/>
          </p:cNvPicPr>
          <p:nvPr/>
        </p:nvPicPr>
        <p:blipFill>
          <a:blip r:embed="rId2"/>
          <a:stretch>
            <a:fillRect/>
          </a:stretch>
        </p:blipFill>
        <p:spPr>
          <a:xfrm>
            <a:off x="2141589" y="2083581"/>
            <a:ext cx="8221879" cy="3636430"/>
          </a:xfrm>
          <a:prstGeom prst="rect">
            <a:avLst/>
          </a:prstGeom>
        </p:spPr>
      </p:pic>
    </p:spTree>
    <p:extLst>
      <p:ext uri="{BB962C8B-B14F-4D97-AF65-F5344CB8AC3E}">
        <p14:creationId xmlns:p14="http://schemas.microsoft.com/office/powerpoint/2010/main" val="96056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74506" y="401216"/>
            <a:ext cx="7380514" cy="523220"/>
          </a:xfrm>
          <a:prstGeom prst="rect">
            <a:avLst/>
          </a:prstGeom>
          <a:noFill/>
        </p:spPr>
        <p:txBody>
          <a:bodyPr wrap="square" rtlCol="0">
            <a:spAutoFit/>
          </a:bodyPr>
          <a:lstStyle/>
          <a:p>
            <a:r>
              <a:rPr lang="en-US" sz="2800" b="1" dirty="0"/>
              <a:t>ISOMETRIC PROJECTION</a:t>
            </a:r>
            <a:endParaRPr lang="en-IN" sz="2800" b="1" dirty="0"/>
          </a:p>
        </p:txBody>
      </p:sp>
      <p:pic>
        <p:nvPicPr>
          <p:cNvPr id="4" name="Picture 2">
            <a:extLst>
              <a:ext uri="{FF2B5EF4-FFF2-40B4-BE49-F238E27FC236}">
                <a16:creationId xmlns="" xmlns:a16="http://schemas.microsoft.com/office/drawing/2014/main" id="{0896E958-24C0-4AAB-A2FA-A4E01371815E}"/>
              </a:ext>
            </a:extLst>
          </p:cNvPr>
          <p:cNvPicPr>
            <a:picLocks noChangeAspect="1" noChangeArrowheads="1"/>
          </p:cNvPicPr>
          <p:nvPr/>
        </p:nvPicPr>
        <p:blipFill>
          <a:blip r:embed="rId3"/>
          <a:srcRect/>
          <a:stretch>
            <a:fillRect/>
          </a:stretch>
        </p:blipFill>
        <p:spPr bwMode="auto">
          <a:xfrm>
            <a:off x="3272046" y="1164772"/>
            <a:ext cx="5940379" cy="5118122"/>
          </a:xfrm>
          <a:prstGeom prst="rect">
            <a:avLst/>
          </a:prstGeom>
          <a:noFill/>
          <a:ln w="9525">
            <a:noFill/>
            <a:miter lim="800000"/>
            <a:headEnd/>
            <a:tailEnd/>
          </a:ln>
          <a:effectLst/>
        </p:spPr>
      </p:pic>
    </p:spTree>
    <p:extLst>
      <p:ext uri="{BB962C8B-B14F-4D97-AF65-F5344CB8AC3E}">
        <p14:creationId xmlns:p14="http://schemas.microsoft.com/office/powerpoint/2010/main" val="366722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C5C6FD9B-FA34-4D04-97C2-5B76AC1D490B}"/>
              </a:ext>
            </a:extLst>
          </p:cNvPr>
          <p:cNvSpPr txBox="1"/>
          <p:nvPr/>
        </p:nvSpPr>
        <p:spPr>
          <a:xfrm>
            <a:off x="2014194" y="1354806"/>
            <a:ext cx="8125905" cy="338554"/>
          </a:xfrm>
          <a:prstGeom prst="rect">
            <a:avLst/>
          </a:prstGeom>
          <a:noFill/>
        </p:spPr>
        <p:txBody>
          <a:bodyPr wrap="square">
            <a:spAutoFit/>
          </a:bodyPr>
          <a:lstStyle/>
          <a:p>
            <a:r>
              <a:rPr lang="en-US" sz="1600" dirty="0"/>
              <a:t>The front and top views of an angle plate are shown in Fig. Draw its isometric view.</a:t>
            </a:r>
            <a:endParaRPr lang="en-IN" sz="1600" dirty="0"/>
          </a:p>
        </p:txBody>
      </p:sp>
      <p:graphicFrame>
        <p:nvGraphicFramePr>
          <p:cNvPr id="2" name="Object 1">
            <a:extLst>
              <a:ext uri="{FF2B5EF4-FFF2-40B4-BE49-F238E27FC236}">
                <a16:creationId xmlns="" xmlns:a16="http://schemas.microsoft.com/office/drawing/2014/main" id="{3F8388D9-0982-49B9-9A0B-357DA0B2BF28}"/>
              </a:ext>
            </a:extLst>
          </p:cNvPr>
          <p:cNvGraphicFramePr>
            <a:graphicFrameLocks noChangeAspect="1"/>
          </p:cNvGraphicFramePr>
          <p:nvPr/>
        </p:nvGraphicFramePr>
        <p:xfrm>
          <a:off x="2146808" y="2081790"/>
          <a:ext cx="7890874" cy="3160250"/>
        </p:xfrm>
        <a:graphic>
          <a:graphicData uri="http://schemas.openxmlformats.org/presentationml/2006/ole">
            <mc:AlternateContent xmlns:mc="http://schemas.openxmlformats.org/markup-compatibility/2006">
              <mc:Choice xmlns:v="urn:schemas-microsoft-com:vml" Requires="v">
                <p:oleObj spid="_x0000_s2051" name="Bitmap Image" r:id="rId3" imgW="8351640" imgH="3345120" progId="Paint.Picture">
                  <p:embed/>
                </p:oleObj>
              </mc:Choice>
              <mc:Fallback>
                <p:oleObj name="Bitmap Image" r:id="rId3" imgW="8351640" imgH="3345120" progId="Paint.Picture">
                  <p:embed/>
                  <p:pic>
                    <p:nvPicPr>
                      <p:cNvPr id="0" name=""/>
                      <p:cNvPicPr/>
                      <p:nvPr/>
                    </p:nvPicPr>
                    <p:blipFill>
                      <a:blip r:embed="rId4"/>
                      <a:stretch>
                        <a:fillRect/>
                      </a:stretch>
                    </p:blipFill>
                    <p:spPr>
                      <a:xfrm>
                        <a:off x="2146808" y="2081790"/>
                        <a:ext cx="7890874" cy="3160250"/>
                      </a:xfrm>
                      <a:prstGeom prst="rect">
                        <a:avLst/>
                      </a:prstGeom>
                    </p:spPr>
                  </p:pic>
                </p:oleObj>
              </mc:Fallback>
            </mc:AlternateContent>
          </a:graphicData>
        </a:graphic>
      </p:graphicFrame>
    </p:spTree>
    <p:extLst>
      <p:ext uri="{BB962C8B-B14F-4D97-AF65-F5344CB8AC3E}">
        <p14:creationId xmlns:p14="http://schemas.microsoft.com/office/powerpoint/2010/main" val="3365095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C5C6FD9B-FA34-4D04-97C2-5B76AC1D490B}"/>
              </a:ext>
            </a:extLst>
          </p:cNvPr>
          <p:cNvSpPr txBox="1"/>
          <p:nvPr/>
        </p:nvSpPr>
        <p:spPr>
          <a:xfrm>
            <a:off x="2014194" y="1354806"/>
            <a:ext cx="8125905" cy="338554"/>
          </a:xfrm>
          <a:prstGeom prst="rect">
            <a:avLst/>
          </a:prstGeom>
          <a:noFill/>
        </p:spPr>
        <p:txBody>
          <a:bodyPr wrap="square">
            <a:spAutoFit/>
          </a:bodyPr>
          <a:lstStyle/>
          <a:p>
            <a:r>
              <a:rPr lang="en-US" sz="1600" dirty="0"/>
              <a:t>The front and top views of an angle plate are shown in Fig. Draw its isometric view.</a:t>
            </a:r>
            <a:endParaRPr lang="en-IN" sz="1600" dirty="0"/>
          </a:p>
        </p:txBody>
      </p:sp>
      <p:pic>
        <p:nvPicPr>
          <p:cNvPr id="4" name="Picture 3">
            <a:extLst>
              <a:ext uri="{FF2B5EF4-FFF2-40B4-BE49-F238E27FC236}">
                <a16:creationId xmlns="" xmlns:a16="http://schemas.microsoft.com/office/drawing/2014/main" id="{36A1BDF2-9813-4911-AA15-6370401551C4}"/>
              </a:ext>
            </a:extLst>
          </p:cNvPr>
          <p:cNvPicPr>
            <a:picLocks noChangeAspect="1"/>
          </p:cNvPicPr>
          <p:nvPr/>
        </p:nvPicPr>
        <p:blipFill>
          <a:blip r:embed="rId2"/>
          <a:stretch>
            <a:fillRect/>
          </a:stretch>
        </p:blipFill>
        <p:spPr>
          <a:xfrm>
            <a:off x="2287197" y="2010418"/>
            <a:ext cx="8125906" cy="3492777"/>
          </a:xfrm>
          <a:prstGeom prst="rect">
            <a:avLst/>
          </a:prstGeom>
        </p:spPr>
      </p:pic>
    </p:spTree>
    <p:extLst>
      <p:ext uri="{BB962C8B-B14F-4D97-AF65-F5344CB8AC3E}">
        <p14:creationId xmlns:p14="http://schemas.microsoft.com/office/powerpoint/2010/main" val="856090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C5C6FD9B-FA34-4D04-97C2-5B76AC1D490B}"/>
              </a:ext>
            </a:extLst>
          </p:cNvPr>
          <p:cNvSpPr txBox="1"/>
          <p:nvPr/>
        </p:nvSpPr>
        <p:spPr>
          <a:xfrm>
            <a:off x="2014194" y="1354806"/>
            <a:ext cx="8125905" cy="338554"/>
          </a:xfrm>
          <a:prstGeom prst="rect">
            <a:avLst/>
          </a:prstGeom>
          <a:noFill/>
        </p:spPr>
        <p:txBody>
          <a:bodyPr wrap="square">
            <a:spAutoFit/>
          </a:bodyPr>
          <a:lstStyle/>
          <a:p>
            <a:r>
              <a:rPr lang="en-US" sz="1600" dirty="0"/>
              <a:t>The front and top views of an angle plate are shown in Fig. Draw its isometric view.</a:t>
            </a:r>
            <a:endParaRPr lang="en-IN" sz="1600" dirty="0"/>
          </a:p>
        </p:txBody>
      </p:sp>
      <p:pic>
        <p:nvPicPr>
          <p:cNvPr id="3" name="Picture 2">
            <a:extLst>
              <a:ext uri="{FF2B5EF4-FFF2-40B4-BE49-F238E27FC236}">
                <a16:creationId xmlns="" xmlns:a16="http://schemas.microsoft.com/office/drawing/2014/main" id="{39E7B9CA-CD62-4035-B121-43B26DC8F063}"/>
              </a:ext>
            </a:extLst>
          </p:cNvPr>
          <p:cNvPicPr>
            <a:picLocks noChangeAspect="1"/>
          </p:cNvPicPr>
          <p:nvPr/>
        </p:nvPicPr>
        <p:blipFill>
          <a:blip r:embed="rId2"/>
          <a:stretch>
            <a:fillRect/>
          </a:stretch>
        </p:blipFill>
        <p:spPr>
          <a:xfrm>
            <a:off x="1863365" y="1827864"/>
            <a:ext cx="8584032" cy="3247199"/>
          </a:xfrm>
          <a:prstGeom prst="rect">
            <a:avLst/>
          </a:prstGeom>
        </p:spPr>
      </p:pic>
    </p:spTree>
    <p:extLst>
      <p:ext uri="{BB962C8B-B14F-4D97-AF65-F5344CB8AC3E}">
        <p14:creationId xmlns:p14="http://schemas.microsoft.com/office/powerpoint/2010/main" val="1240422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C5C6FD9B-FA34-4D04-97C2-5B76AC1D490B}"/>
              </a:ext>
            </a:extLst>
          </p:cNvPr>
          <p:cNvSpPr txBox="1"/>
          <p:nvPr/>
        </p:nvSpPr>
        <p:spPr>
          <a:xfrm>
            <a:off x="2014194" y="1354806"/>
            <a:ext cx="8125905" cy="338554"/>
          </a:xfrm>
          <a:prstGeom prst="rect">
            <a:avLst/>
          </a:prstGeom>
          <a:noFill/>
        </p:spPr>
        <p:txBody>
          <a:bodyPr wrap="square">
            <a:spAutoFit/>
          </a:bodyPr>
          <a:lstStyle/>
          <a:p>
            <a:r>
              <a:rPr lang="en-US" sz="1600" dirty="0"/>
              <a:t>The front and top views of an angle plate are shown in Fig. Draw its isometric view.</a:t>
            </a:r>
            <a:endParaRPr lang="en-IN" sz="1600" dirty="0"/>
          </a:p>
        </p:txBody>
      </p:sp>
      <p:pic>
        <p:nvPicPr>
          <p:cNvPr id="4" name="Picture 3">
            <a:extLst>
              <a:ext uri="{FF2B5EF4-FFF2-40B4-BE49-F238E27FC236}">
                <a16:creationId xmlns="" xmlns:a16="http://schemas.microsoft.com/office/drawing/2014/main" id="{89728338-3698-47FA-ABC4-0411EEBDE5DD}"/>
              </a:ext>
            </a:extLst>
          </p:cNvPr>
          <p:cNvPicPr>
            <a:picLocks noChangeAspect="1"/>
          </p:cNvPicPr>
          <p:nvPr/>
        </p:nvPicPr>
        <p:blipFill rotWithShape="1">
          <a:blip r:embed="rId2"/>
          <a:srcRect l="4143" r="4350" b="3131"/>
          <a:stretch/>
        </p:blipFill>
        <p:spPr>
          <a:xfrm>
            <a:off x="1919927" y="1958213"/>
            <a:ext cx="8333295" cy="2849458"/>
          </a:xfrm>
          <a:prstGeom prst="rect">
            <a:avLst/>
          </a:prstGeom>
        </p:spPr>
      </p:pic>
    </p:spTree>
    <p:extLst>
      <p:ext uri="{BB962C8B-B14F-4D97-AF65-F5344CB8AC3E}">
        <p14:creationId xmlns:p14="http://schemas.microsoft.com/office/powerpoint/2010/main" val="215729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C5C6FD9B-FA34-4D04-97C2-5B76AC1D490B}"/>
              </a:ext>
            </a:extLst>
          </p:cNvPr>
          <p:cNvSpPr txBox="1"/>
          <p:nvPr/>
        </p:nvSpPr>
        <p:spPr>
          <a:xfrm>
            <a:off x="2014194" y="1354806"/>
            <a:ext cx="8125905" cy="338554"/>
          </a:xfrm>
          <a:prstGeom prst="rect">
            <a:avLst/>
          </a:prstGeom>
          <a:noFill/>
        </p:spPr>
        <p:txBody>
          <a:bodyPr wrap="square">
            <a:spAutoFit/>
          </a:bodyPr>
          <a:lstStyle/>
          <a:p>
            <a:r>
              <a:rPr lang="en-US" sz="1600" dirty="0"/>
              <a:t>The front and top views of a casting are shown in Fig. Draw its isometric view.</a:t>
            </a:r>
            <a:endParaRPr lang="en-IN" sz="1600" dirty="0"/>
          </a:p>
        </p:txBody>
      </p:sp>
      <p:pic>
        <p:nvPicPr>
          <p:cNvPr id="3" name="Picture 2">
            <a:extLst>
              <a:ext uri="{FF2B5EF4-FFF2-40B4-BE49-F238E27FC236}">
                <a16:creationId xmlns="" xmlns:a16="http://schemas.microsoft.com/office/drawing/2014/main" id="{013C3C64-1564-4102-B8CF-8B22D1993D93}"/>
              </a:ext>
            </a:extLst>
          </p:cNvPr>
          <p:cNvPicPr>
            <a:picLocks noChangeAspect="1"/>
          </p:cNvPicPr>
          <p:nvPr/>
        </p:nvPicPr>
        <p:blipFill>
          <a:blip r:embed="rId2"/>
          <a:stretch>
            <a:fillRect/>
          </a:stretch>
        </p:blipFill>
        <p:spPr>
          <a:xfrm>
            <a:off x="2711777" y="1993795"/>
            <a:ext cx="7170233" cy="4021849"/>
          </a:xfrm>
          <a:prstGeom prst="rect">
            <a:avLst/>
          </a:prstGeom>
        </p:spPr>
      </p:pic>
    </p:spTree>
    <p:extLst>
      <p:ext uri="{BB962C8B-B14F-4D97-AF65-F5344CB8AC3E}">
        <p14:creationId xmlns:p14="http://schemas.microsoft.com/office/powerpoint/2010/main" val="793316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C5C6FD9B-FA34-4D04-97C2-5B76AC1D490B}"/>
              </a:ext>
            </a:extLst>
          </p:cNvPr>
          <p:cNvSpPr txBox="1"/>
          <p:nvPr/>
        </p:nvSpPr>
        <p:spPr>
          <a:xfrm>
            <a:off x="2014194" y="1354806"/>
            <a:ext cx="8125905" cy="338554"/>
          </a:xfrm>
          <a:prstGeom prst="rect">
            <a:avLst/>
          </a:prstGeom>
          <a:noFill/>
        </p:spPr>
        <p:txBody>
          <a:bodyPr wrap="square">
            <a:spAutoFit/>
          </a:bodyPr>
          <a:lstStyle/>
          <a:p>
            <a:r>
              <a:rPr lang="en-US" sz="1600" dirty="0"/>
              <a:t>The front and top views of a casting are shown in Fig. Draw its isometric view.</a:t>
            </a:r>
            <a:endParaRPr lang="en-IN" sz="1600" dirty="0"/>
          </a:p>
        </p:txBody>
      </p:sp>
      <p:pic>
        <p:nvPicPr>
          <p:cNvPr id="3" name="Picture 2">
            <a:extLst>
              <a:ext uri="{FF2B5EF4-FFF2-40B4-BE49-F238E27FC236}">
                <a16:creationId xmlns="" xmlns:a16="http://schemas.microsoft.com/office/drawing/2014/main" id="{013C3C64-1564-4102-B8CF-8B22D1993D93}"/>
              </a:ext>
            </a:extLst>
          </p:cNvPr>
          <p:cNvPicPr>
            <a:picLocks noChangeAspect="1"/>
          </p:cNvPicPr>
          <p:nvPr/>
        </p:nvPicPr>
        <p:blipFill>
          <a:blip r:embed="rId2"/>
          <a:stretch>
            <a:fillRect/>
          </a:stretch>
        </p:blipFill>
        <p:spPr>
          <a:xfrm>
            <a:off x="2711777" y="1993795"/>
            <a:ext cx="7170233" cy="4021849"/>
          </a:xfrm>
          <a:prstGeom prst="rect">
            <a:avLst/>
          </a:prstGeom>
        </p:spPr>
      </p:pic>
    </p:spTree>
    <p:extLst>
      <p:ext uri="{BB962C8B-B14F-4D97-AF65-F5344CB8AC3E}">
        <p14:creationId xmlns:p14="http://schemas.microsoft.com/office/powerpoint/2010/main" val="3726590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74506" y="401216"/>
            <a:ext cx="7380514" cy="523220"/>
          </a:xfrm>
          <a:prstGeom prst="rect">
            <a:avLst/>
          </a:prstGeom>
          <a:noFill/>
        </p:spPr>
        <p:txBody>
          <a:bodyPr wrap="square" rtlCol="0">
            <a:spAutoFit/>
          </a:bodyPr>
          <a:lstStyle/>
          <a:p>
            <a:r>
              <a:rPr lang="en-US" sz="2800" b="1" dirty="0"/>
              <a:t>ISOMETRIC PROJECTION</a:t>
            </a:r>
            <a:endParaRPr lang="en-IN" sz="2800" b="1" dirty="0"/>
          </a:p>
        </p:txBody>
      </p:sp>
      <p:pic>
        <p:nvPicPr>
          <p:cNvPr id="5" name="Picture 2">
            <a:extLst>
              <a:ext uri="{FF2B5EF4-FFF2-40B4-BE49-F238E27FC236}">
                <a16:creationId xmlns="" xmlns:a16="http://schemas.microsoft.com/office/drawing/2014/main" id="{FF56ACC5-C9B4-4C9E-9501-5C2BCABAFAC1}"/>
              </a:ext>
            </a:extLst>
          </p:cNvPr>
          <p:cNvPicPr>
            <a:picLocks noChangeAspect="1" noChangeArrowheads="1"/>
          </p:cNvPicPr>
          <p:nvPr/>
        </p:nvPicPr>
        <p:blipFill>
          <a:blip r:embed="rId3"/>
          <a:srcRect/>
          <a:stretch>
            <a:fillRect/>
          </a:stretch>
        </p:blipFill>
        <p:spPr bwMode="auto">
          <a:xfrm>
            <a:off x="2943044" y="1270115"/>
            <a:ext cx="6305912" cy="4944072"/>
          </a:xfrm>
          <a:prstGeom prst="rect">
            <a:avLst/>
          </a:prstGeom>
          <a:noFill/>
          <a:ln w="9525">
            <a:noFill/>
            <a:miter lim="800000"/>
            <a:headEnd/>
            <a:tailEnd/>
          </a:ln>
          <a:effectLst/>
        </p:spPr>
      </p:pic>
    </p:spTree>
    <p:extLst>
      <p:ext uri="{BB962C8B-B14F-4D97-AF65-F5344CB8AC3E}">
        <p14:creationId xmlns:p14="http://schemas.microsoft.com/office/powerpoint/2010/main" val="3340007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74506" y="401216"/>
            <a:ext cx="7380514" cy="523220"/>
          </a:xfrm>
          <a:prstGeom prst="rect">
            <a:avLst/>
          </a:prstGeom>
          <a:noFill/>
        </p:spPr>
        <p:txBody>
          <a:bodyPr wrap="square" rtlCol="0">
            <a:spAutoFit/>
          </a:bodyPr>
          <a:lstStyle/>
          <a:p>
            <a:r>
              <a:rPr lang="en-US" sz="2800" b="1" dirty="0"/>
              <a:t>ISOMETRIC PROJECTION</a:t>
            </a:r>
            <a:endParaRPr lang="en-IN" sz="2800" b="1" dirty="0"/>
          </a:p>
        </p:txBody>
      </p:sp>
      <p:pic>
        <p:nvPicPr>
          <p:cNvPr id="2" name="Picture 2" descr="15.42 Isometric Projections | Conversion | Orthographic Views | Animation -  YouTube">
            <a:extLst>
              <a:ext uri="{FF2B5EF4-FFF2-40B4-BE49-F238E27FC236}">
                <a16:creationId xmlns="" xmlns:a16="http://schemas.microsoft.com/office/drawing/2014/main" id="{84B27CE4-0877-4B09-9B2A-E7040AE506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288" t="18121" b="8005"/>
          <a:stretch/>
        </p:blipFill>
        <p:spPr bwMode="auto">
          <a:xfrm>
            <a:off x="2783529" y="1280160"/>
            <a:ext cx="6671492" cy="52593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3071446" y="4994032"/>
            <a:ext cx="1083212" cy="6893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23417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74506" y="401216"/>
            <a:ext cx="7380514" cy="523220"/>
          </a:xfrm>
          <a:prstGeom prst="rect">
            <a:avLst/>
          </a:prstGeom>
          <a:noFill/>
        </p:spPr>
        <p:txBody>
          <a:bodyPr wrap="square" rtlCol="0">
            <a:spAutoFit/>
          </a:bodyPr>
          <a:lstStyle/>
          <a:p>
            <a:r>
              <a:rPr lang="en-US" sz="2800" b="1" dirty="0"/>
              <a:t>ISOMETRIC PROJECTION</a:t>
            </a:r>
            <a:endParaRPr lang="en-IN" sz="2800" b="1" dirty="0"/>
          </a:p>
        </p:txBody>
      </p:sp>
      <p:pic>
        <p:nvPicPr>
          <p:cNvPr id="1026" name="Picture 2"/>
          <p:cNvPicPr>
            <a:picLocks noChangeAspect="1" noChangeArrowheads="1"/>
          </p:cNvPicPr>
          <p:nvPr/>
        </p:nvPicPr>
        <p:blipFill>
          <a:blip r:embed="rId3"/>
          <a:srcRect/>
          <a:stretch>
            <a:fillRect/>
          </a:stretch>
        </p:blipFill>
        <p:spPr bwMode="auto">
          <a:xfrm>
            <a:off x="3161934" y="1463994"/>
            <a:ext cx="6293086" cy="5095479"/>
          </a:xfrm>
          <a:prstGeom prst="rect">
            <a:avLst/>
          </a:prstGeom>
          <a:noFill/>
          <a:ln w="9525">
            <a:noFill/>
            <a:miter lim="800000"/>
            <a:headEnd/>
            <a:tailEnd/>
          </a:ln>
          <a:effectLst/>
        </p:spPr>
      </p:pic>
    </p:spTree>
    <p:extLst>
      <p:ext uri="{BB962C8B-B14F-4D97-AF65-F5344CB8AC3E}">
        <p14:creationId xmlns:p14="http://schemas.microsoft.com/office/powerpoint/2010/main" val="23952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44165" y="401216"/>
            <a:ext cx="7380514" cy="523220"/>
          </a:xfrm>
          <a:prstGeom prst="rect">
            <a:avLst/>
          </a:prstGeom>
          <a:noFill/>
        </p:spPr>
        <p:txBody>
          <a:bodyPr wrap="square" rtlCol="0">
            <a:spAutoFit/>
          </a:bodyPr>
          <a:lstStyle/>
          <a:p>
            <a:r>
              <a:rPr lang="en-US" sz="2800" b="1" dirty="0"/>
              <a:t>ISOMETRIC PROJECTION</a:t>
            </a:r>
            <a:endParaRPr lang="en-IN" sz="2800" b="1" dirty="0"/>
          </a:p>
        </p:txBody>
      </p:sp>
      <p:pic>
        <p:nvPicPr>
          <p:cNvPr id="1028" name="Picture 4" descr="Orthographic Projection (Principles, Conversions) | Difference Between  Orthographic &amp; Isometric Projection">
            <a:extLst>
              <a:ext uri="{FF2B5EF4-FFF2-40B4-BE49-F238E27FC236}">
                <a16:creationId xmlns="" xmlns:a16="http://schemas.microsoft.com/office/drawing/2014/main" id="{CA6D0F89-F702-434D-BCD5-26E34186F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166" y="1212883"/>
            <a:ext cx="8235352" cy="494413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rot="10800000">
            <a:off x="8360899" y="4649373"/>
            <a:ext cx="1063780" cy="68932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34693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2063729" y="1842867"/>
            <a:ext cx="3943260" cy="3478253"/>
          </a:xfrm>
          <a:prstGeom prst="rect">
            <a:avLst/>
          </a:prstGeom>
          <a:noFill/>
          <a:ln w="9525">
            <a:noFill/>
            <a:miter lim="800000"/>
            <a:headEnd/>
            <a:tailEnd/>
          </a:ln>
          <a:effectLst/>
        </p:spPr>
      </p:pic>
      <p:pic>
        <p:nvPicPr>
          <p:cNvPr id="16386" name="Picture 2"/>
          <p:cNvPicPr>
            <a:picLocks noChangeAspect="1" noChangeArrowheads="1"/>
          </p:cNvPicPr>
          <p:nvPr/>
        </p:nvPicPr>
        <p:blipFill rotWithShape="1">
          <a:blip r:embed="rId3"/>
          <a:srcRect r="23487"/>
          <a:stretch/>
        </p:blipFill>
        <p:spPr bwMode="auto">
          <a:xfrm>
            <a:off x="5483677" y="1571612"/>
            <a:ext cx="4697335" cy="4010024"/>
          </a:xfrm>
          <a:prstGeom prst="rect">
            <a:avLst/>
          </a:prstGeom>
          <a:noFill/>
          <a:ln w="9525">
            <a:noFill/>
            <a:miter lim="800000"/>
            <a:headEnd/>
            <a:tailEnd/>
          </a:ln>
          <a:effectLst/>
        </p:spPr>
      </p:pic>
    </p:spTree>
    <p:extLst>
      <p:ext uri="{BB962C8B-B14F-4D97-AF65-F5344CB8AC3E}">
        <p14:creationId xmlns:p14="http://schemas.microsoft.com/office/powerpoint/2010/main" val="2306266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37EFA5-2A43-41E3-9714-95F500CEA8F3}"/>
              </a:ext>
            </a:extLst>
          </p:cNvPr>
          <p:cNvSpPr txBox="1"/>
          <p:nvPr/>
        </p:nvSpPr>
        <p:spPr>
          <a:xfrm>
            <a:off x="2044165" y="401216"/>
            <a:ext cx="7380514" cy="523220"/>
          </a:xfrm>
          <a:prstGeom prst="rect">
            <a:avLst/>
          </a:prstGeom>
          <a:noFill/>
        </p:spPr>
        <p:txBody>
          <a:bodyPr wrap="square" rtlCol="0">
            <a:spAutoFit/>
          </a:bodyPr>
          <a:lstStyle/>
          <a:p>
            <a:r>
              <a:rPr lang="en-US" sz="2800" b="1" dirty="0"/>
              <a:t>ISOMETRIC PROJECTION</a:t>
            </a:r>
            <a:endParaRPr lang="en-IN" sz="2800" b="1" dirty="0"/>
          </a:p>
        </p:txBody>
      </p:sp>
      <p:pic>
        <p:nvPicPr>
          <p:cNvPr id="5" name="Picture 2">
            <a:extLst>
              <a:ext uri="{FF2B5EF4-FFF2-40B4-BE49-F238E27FC236}">
                <a16:creationId xmlns="" xmlns:a16="http://schemas.microsoft.com/office/drawing/2014/main" id="{EB83EFD7-6A96-40C2-B8FA-65BC3503F587}"/>
              </a:ext>
            </a:extLst>
          </p:cNvPr>
          <p:cNvPicPr>
            <a:picLocks noChangeAspect="1" noChangeArrowheads="1"/>
          </p:cNvPicPr>
          <p:nvPr/>
        </p:nvPicPr>
        <p:blipFill>
          <a:blip r:embed="rId3"/>
          <a:srcRect/>
          <a:stretch>
            <a:fillRect/>
          </a:stretch>
        </p:blipFill>
        <p:spPr bwMode="auto">
          <a:xfrm>
            <a:off x="3148389" y="1125275"/>
            <a:ext cx="5895222" cy="5425129"/>
          </a:xfrm>
          <a:prstGeom prst="rect">
            <a:avLst/>
          </a:prstGeom>
          <a:noFill/>
          <a:ln w="9525">
            <a:noFill/>
            <a:miter lim="800000"/>
            <a:headEnd/>
            <a:tailEnd/>
          </a:ln>
          <a:effectLst/>
        </p:spPr>
      </p:pic>
    </p:spTree>
    <p:extLst>
      <p:ext uri="{BB962C8B-B14F-4D97-AF65-F5344CB8AC3E}">
        <p14:creationId xmlns:p14="http://schemas.microsoft.com/office/powerpoint/2010/main" val="1805062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Words>
  <Application>Microsoft Office PowerPoint</Application>
  <PresentationFormat>Widescreen</PresentationFormat>
  <Paragraphs>54</Paragraphs>
  <Slides>35</Slides>
  <Notes>13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2" baseType="lpstr">
      <vt:lpstr>Arial</vt:lpstr>
      <vt:lpstr>Arial Black</vt:lpstr>
      <vt:lpstr>Calibri</vt:lpstr>
      <vt:lpstr>Calibri Light</vt:lpstr>
      <vt:lpstr>Times New Roman</vt:lpstr>
      <vt:lpstr>Office Theme</vt:lpstr>
      <vt:lpstr>Bitmap Image</vt:lpstr>
      <vt:lpstr>Unit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dc:title>
  <dc:creator>Microsoft account</dc:creator>
  <cp:lastModifiedBy>Microsoft account</cp:lastModifiedBy>
  <cp:revision>2</cp:revision>
  <dcterms:created xsi:type="dcterms:W3CDTF">2023-03-13T04:38:17Z</dcterms:created>
  <dcterms:modified xsi:type="dcterms:W3CDTF">2023-03-13T04:42:26Z</dcterms:modified>
</cp:coreProperties>
</file>